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Metadata/LabelInfo.xml" ContentType="application/vnd.ms-office.classificationlabel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4" r:id="rId3"/>
    <p:sldId id="277" r:id="rId4"/>
    <p:sldId id="295" r:id="rId5"/>
    <p:sldId id="278" r:id="rId6"/>
    <p:sldId id="280" r:id="rId7"/>
    <p:sldId id="298" r:id="rId8"/>
    <p:sldId id="281" r:id="rId9"/>
    <p:sldId id="302" r:id="rId10"/>
    <p:sldId id="299" r:id="rId11"/>
    <p:sldId id="284" r:id="rId12"/>
    <p:sldId id="301" r:id="rId13"/>
    <p:sldId id="304" r:id="rId14"/>
    <p:sldId id="306" r:id="rId15"/>
    <p:sldId id="290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31006D-7D29-C6ED-2A0E-8E35EEF03208}" name="Tarverdyan. Nellie" initials="NT" userId="S::tarverdyann@saccounty.gov::faa434df-7e27-4c2a-8525-2f239b771d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641E34"/>
    <a:srgbClr val="004771"/>
    <a:srgbClr val="084871"/>
    <a:srgbClr val="005729"/>
    <a:srgbClr val="145179"/>
    <a:srgbClr val="005C2F"/>
    <a:srgbClr val="045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69330" autoAdjust="0"/>
  </p:normalViewPr>
  <p:slideViewPr>
    <p:cSldViewPr snapToGrid="0">
      <p:cViewPr varScale="1">
        <p:scale>
          <a:sx n="48" d="100"/>
          <a:sy n="48" d="100"/>
        </p:scale>
        <p:origin x="82" y="245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B184-8413-4B03-976A-C4F391E640F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48BC6-2B60-46DB-8C35-114ED40CA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1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619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48BC6-2B60-46DB-8C35-114ED40CAC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4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064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708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ED173-6E20-F0B9-E898-E4B0BAEDE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8448E-13CB-82BA-6D03-9AA59D2A7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5841C-9566-7439-E255-D6C3BB5A2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E89F9-B24A-59B6-15C2-38CD9AE3CA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887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14640-9640-5A13-E27C-DCC2212B2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0CEBF2-09EA-0146-AEEB-0579CCC73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78529-507C-FC07-75C5-284A393E1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7A909-E137-72C3-8131-9E484AD512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839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lvl="3" indent="0">
              <a:buFont typeface="Arial" panose="020B0604020202020204" pitchFamily="34" charset="0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48BC6-2B60-46DB-8C35-114ED40CAC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93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76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09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6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476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48BC6-2B60-46DB-8C35-114ED40CAC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5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707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350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48BC6-2B60-46DB-8C35-114ED40CAC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9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35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C2F9-8CDE-4E07-93C9-71CBFA8899E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51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3B57-9767-ADE4-90F6-7D5D331C8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78FD2-B030-900B-51CC-7BCB63C09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54574-58D9-3358-BCF1-7E3195F9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C41E-F3ED-43FF-FC5B-34B9036B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53251-ADC9-656B-6986-59474648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71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481E-F591-B5A9-B2C0-1DE88FD4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71F45-644A-4255-11F2-1602D9F30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9B5B6-80E4-6B11-2E63-4EA5B1B4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8F1A7-BCB1-412D-5800-F7F2A3C6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E9075-C3FE-6EF4-3FF4-81EA6893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01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231F3-464F-AD2F-1629-A1E013C41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E1786-1950-1648-59C5-0A6B19D0B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87336-5A24-D0A7-B38C-34CE6CFC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1528-2168-9973-5878-89684BC20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68317-BBA0-C49E-CF76-B15F6A44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3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4622-2F2F-049D-E393-1D7F18E8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A40C7-08A9-61FA-A112-5B44B4732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596EA-3B11-B7BB-BFE1-9E6DB8A6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A179-D6B0-883E-A19B-1A6F53AB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F7AD3-AD7C-A0C8-E8F1-9FF4DDCC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89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136A-67AD-00FA-F927-E3B9F038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DC37C-FE60-2B16-0CE5-CA8AC3BA8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77E25-19DC-E033-7605-9D687D82D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43BBF-F3C0-D0A9-D263-50D65949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08201-880E-C91C-2484-35980563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7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14906-8C72-8B5E-54A8-225E90FD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C51D2-C4D5-3539-73C7-B1ECED74D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542A4-70C4-522F-8E1E-D36F3BAA2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A2EE6-C0CE-49DF-8279-318E5757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110C1-4D28-0F4F-2138-DCF6042F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531B8-8B29-92B1-C468-31655B2F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73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069B-8056-EEF4-9E2F-193179ECF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AA1D-03D0-7764-B48D-9EA58E425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578D3-BE2B-3706-D5BC-3BD6BDE6B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C4530-D356-4CC2-A40F-A2574E132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EAF8A0-47FA-FE29-E569-E3503F2C7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B37A2E-10A8-FA4C-344D-48036711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BC9D1-2A31-46BD-0200-F754E0FF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453951-7B12-3A5C-4BA2-8350505C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6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1AA3-8A30-9C9B-BC38-FF37E235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CDBE3-AE13-38C3-2BB1-666B0F79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59135-6638-3A1C-6476-202DBD31B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F9CAD-A4C3-94E7-53E5-B0C8DFA4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0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A21364-788F-F4A8-67C2-C8EA8C2A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6AAA9-7D89-2AE9-72C2-2B6F9157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19EBE-2367-EC41-9A30-BC6DCB47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4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A9A0-EC68-1E5D-8CE7-F88E8578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F6994-37FE-8E5B-0075-965A06AB7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E9A10-1E54-FD09-5E72-21712B865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625DA-C175-ED7D-6247-04A5A251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73240-E4E8-0901-1B5D-99673A9D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8C02A-D961-B4DD-8EEF-0431C750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46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F772-9AE6-FE9A-D398-53854E4B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7CECB-7AD5-223F-1CE0-564DB6B92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B0FB1-2D32-CED5-2321-D83AB45A2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E1376-8B4A-3A68-2699-17AB0DE3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73808-2C9F-DD15-988A-3795017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1405A-8CBD-6335-9E88-451B91A6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6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D7C12-FF4B-FA43-9F54-EB5F2E6C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BBF68-978F-177C-59F5-453A66141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0B0A-AF25-9D38-8B22-21D70F2CE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6FCD6E-29C4-4EC9-AC2A-CDA4F9A5DA6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06FD6-5AEB-1810-4710-468316C0A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49228-3632-19BE-2445-1AE9BFEFA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E7AB57-4D39-4E30-96A4-7172EF523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2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SacGreenTeam@SacCounty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hyperlink" Target="mailto:sacgreenteam@saccounty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3A6B8F-4E13-80D4-93F4-F805CA4D5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4" r="13985" b="1289"/>
          <a:stretch/>
        </p:blipFill>
        <p:spPr>
          <a:xfrm>
            <a:off x="213194" y="1755652"/>
            <a:ext cx="3133344" cy="3525167"/>
          </a:xfrm>
          <a:prstGeom prst="rect">
            <a:avLst/>
          </a:prstGeom>
        </p:spPr>
      </p:pic>
      <p:sp>
        <p:nvSpPr>
          <p:cNvPr id="921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24016" y="2737563"/>
            <a:ext cx="8815739" cy="186531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Department of Waste Management and Recycling</a:t>
            </a:r>
          </a:p>
          <a:p>
            <a:pPr>
              <a:defRPr/>
            </a:pPr>
            <a:endParaRPr lang="en-US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Doug Eubanks, WM Program Associate</a:t>
            </a:r>
          </a:p>
          <a:p>
            <a:pPr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Nellie Tarverdyan, WM Program Assistant</a:t>
            </a:r>
          </a:p>
          <a:p>
            <a:pPr>
              <a:defRPr/>
            </a:pPr>
            <a:r>
              <a:rPr lang="en-US" sz="2000" b="0" i="0" u="none" strike="noStrike" dirty="0">
                <a:solidFill>
                  <a:srgbClr val="1F5B8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SacGreenTeam@SacCounty.gov​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4" descr="saccty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54575"/>
            <a:ext cx="6400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2224016" y="1859421"/>
            <a:ext cx="89399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6" name="Rectangle 5"/>
          <p:cNvSpPr/>
          <p:nvPr/>
        </p:nvSpPr>
        <p:spPr>
          <a:xfrm>
            <a:off x="841248" y="5257800"/>
            <a:ext cx="10411968" cy="460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25639" y="6238875"/>
            <a:ext cx="8415337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600" y="5629773"/>
            <a:ext cx="2485375" cy="655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BEA2-6229-612C-2783-9A7128E2A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1104" y="1371849"/>
            <a:ext cx="3669792" cy="2387600"/>
          </a:xfrm>
        </p:spPr>
        <p:txBody>
          <a:bodyPr/>
          <a:lstStyle/>
          <a:p>
            <a:r>
              <a:rPr lang="en-US" b="1" dirty="0">
                <a:solidFill>
                  <a:srgbClr val="641E34"/>
                </a:solidFill>
              </a:rPr>
              <a:t>Garbage Collection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0E65FA-55B3-EA57-CAD4-94839F9ED7F6}"/>
              </a:ext>
            </a:extLst>
          </p:cNvPr>
          <p:cNvSpPr/>
          <p:nvPr/>
        </p:nvSpPr>
        <p:spPr>
          <a:xfrm>
            <a:off x="1902619" y="5257800"/>
            <a:ext cx="8415338" cy="460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94AA65-591C-CF70-69E4-1F4A5B545A66}"/>
              </a:ext>
            </a:extLst>
          </p:cNvPr>
          <p:cNvSpPr/>
          <p:nvPr/>
        </p:nvSpPr>
        <p:spPr>
          <a:xfrm>
            <a:off x="1925639" y="6238875"/>
            <a:ext cx="8415337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1BD1A-7998-0184-4B06-E5AD4AD1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600" y="5629773"/>
            <a:ext cx="2485375" cy="655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D563F-7F9D-A1FA-74CA-1AB405CD0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7399">
            <a:off x="1359931" y="1710721"/>
            <a:ext cx="2368875" cy="2373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4665A-7F68-3E10-6147-C8187A872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2489">
            <a:off x="8136602" y="1464705"/>
            <a:ext cx="2958929" cy="30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9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1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5E636-01AA-92B0-F2E9-93D0666FA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631" y="0"/>
            <a:ext cx="8936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86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71664" y="1027114"/>
            <a:ext cx="8415337" cy="4603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68" y="397680"/>
            <a:ext cx="1792033" cy="472377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37F109-8B6B-4A1C-33A5-A1EDC8C23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0E72ACD-C1D8-2738-FA70-5EE20E792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9768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Household Hazardous Waste &amp; ABOP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833B4B-C0CB-EF08-0A80-BE402EC1A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308" y="1139053"/>
            <a:ext cx="4838842" cy="5043444"/>
          </a:xfrm>
          <a:prstGeom prst="rect">
            <a:avLst/>
          </a:prstGeom>
        </p:spPr>
      </p:pic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9B8634F-CE33-47CC-34C9-FDD5832CD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18" y="2690512"/>
            <a:ext cx="2857500" cy="2857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5C1D7F-97DA-58DB-3B94-97FEE60BA5C3}"/>
              </a:ext>
            </a:extLst>
          </p:cNvPr>
          <p:cNvSpPr txBox="1"/>
          <p:nvPr/>
        </p:nvSpPr>
        <p:spPr>
          <a:xfrm>
            <a:off x="7114735" y="1858523"/>
            <a:ext cx="3121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Visit SacGreenTeam.com for a list of free drop-off locations: </a:t>
            </a:r>
          </a:p>
        </p:txBody>
      </p:sp>
    </p:spTree>
    <p:extLst>
      <p:ext uri="{BB962C8B-B14F-4D97-AF65-F5344CB8AC3E}">
        <p14:creationId xmlns:p14="http://schemas.microsoft.com/office/powerpoint/2010/main" val="2950090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CE19B-19E2-7341-D808-53C534B27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25B9367B-33F0-66A0-98A6-4C11F81C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>
            <a:extLst>
              <a:ext uri="{FF2B5EF4-FFF2-40B4-BE49-F238E27FC236}">
                <a16:creationId xmlns:a16="http://schemas.microsoft.com/office/drawing/2014/main" id="{6ED7F5F8-4AE1-087C-5832-31EC6DA49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55D291-F93F-3C3B-1FCB-975BDA65BBE7}"/>
              </a:ext>
            </a:extLst>
          </p:cNvPr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90225A2-8D6E-00CE-14EB-20C16016E52F}"/>
              </a:ext>
            </a:extLst>
          </p:cNvPr>
          <p:cNvSpPr/>
          <p:nvPr/>
        </p:nvSpPr>
        <p:spPr>
          <a:xfrm>
            <a:off x="1871664" y="1027114"/>
            <a:ext cx="8415337" cy="4603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D036AF-55FC-A8DD-5C19-92E5F7958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68" y="397680"/>
            <a:ext cx="1792033" cy="472377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7CAB9A-ADC9-C15B-5F50-9CFF9940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3922A8E0-9CF3-FC29-F6B8-B1596C981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5943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What it Becomes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A7A30E55-4BD5-F38F-2AA5-B14D2D150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6" y="1324927"/>
            <a:ext cx="1266485" cy="1266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9ACFC9-745D-2914-4FAD-EB523E5E7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7" y="2743663"/>
            <a:ext cx="1266485" cy="126648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B93898-C719-F79E-95F2-039F48F7F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6" y="4470492"/>
            <a:ext cx="1265031" cy="12664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8D1CF6-BD04-B4F2-EE5A-145FF271A9F1}"/>
              </a:ext>
            </a:extLst>
          </p:cNvPr>
          <p:cNvSpPr txBox="1"/>
          <p:nvPr/>
        </p:nvSpPr>
        <p:spPr>
          <a:xfrm>
            <a:off x="2149951" y="1509170"/>
            <a:ext cx="2583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Organics </a:t>
            </a:r>
          </a:p>
          <a:p>
            <a:pPr algn="ctr"/>
            <a:r>
              <a:rPr lang="en-US" sz="1400" i="1" dirty="0"/>
              <a:t>(Food Scraps, Food-Soiled Paper, &amp; Yard Trimmings)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FA1B3C-4458-6381-D6DB-6D8792F237C5}"/>
              </a:ext>
            </a:extLst>
          </p:cNvPr>
          <p:cNvCxnSpPr>
            <a:cxnSpLocks/>
          </p:cNvCxnSpPr>
          <p:nvPr/>
        </p:nvCxnSpPr>
        <p:spPr>
          <a:xfrm>
            <a:off x="4514034" y="1792698"/>
            <a:ext cx="1166851" cy="919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28B75A-4C0D-B0AF-6628-90E6F3B6140B}"/>
              </a:ext>
            </a:extLst>
          </p:cNvPr>
          <p:cNvSpPr txBox="1"/>
          <p:nvPr/>
        </p:nvSpPr>
        <p:spPr>
          <a:xfrm>
            <a:off x="8916713" y="1525518"/>
            <a:ext cx="296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Compost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2CC714-9139-6B9A-00A9-BA33A34F49A9}"/>
              </a:ext>
            </a:extLst>
          </p:cNvPr>
          <p:cNvSpPr txBox="1"/>
          <p:nvPr/>
        </p:nvSpPr>
        <p:spPr>
          <a:xfrm>
            <a:off x="2149950" y="2802497"/>
            <a:ext cx="2583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4771"/>
                </a:solidFill>
              </a:rPr>
              <a:t>Recyclables </a:t>
            </a:r>
          </a:p>
          <a:p>
            <a:pPr algn="ctr"/>
            <a:r>
              <a:rPr lang="en-US" sz="1400" i="1" dirty="0"/>
              <a:t>(Paper, Cardboard &amp; Paperboard, Plastic Bottles &amp; Containers, Metal Cans, &amp; Glass Bottles &amp; Jars)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BBB8F5-D901-49FF-C081-D1ED6C2D7D37}"/>
              </a:ext>
            </a:extLst>
          </p:cNvPr>
          <p:cNvSpPr txBox="1"/>
          <p:nvPr/>
        </p:nvSpPr>
        <p:spPr>
          <a:xfrm>
            <a:off x="5238084" y="1528053"/>
            <a:ext cx="317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Industrial Composting Facility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D921AC-317F-399B-5DC6-DE88921A5279}"/>
              </a:ext>
            </a:extLst>
          </p:cNvPr>
          <p:cNvCxnSpPr>
            <a:cxnSpLocks/>
          </p:cNvCxnSpPr>
          <p:nvPr/>
        </p:nvCxnSpPr>
        <p:spPr>
          <a:xfrm>
            <a:off x="4473021" y="3210477"/>
            <a:ext cx="1207864" cy="0"/>
          </a:xfrm>
          <a:prstGeom prst="straightConnector1">
            <a:avLst/>
          </a:prstGeom>
          <a:ln w="19050" cap="flat" cmpd="sng" algn="ctr">
            <a:solidFill>
              <a:srgbClr val="00477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B7FD858-627C-E5A1-2CFE-14633A2F1445}"/>
              </a:ext>
            </a:extLst>
          </p:cNvPr>
          <p:cNvSpPr txBox="1"/>
          <p:nvPr/>
        </p:nvSpPr>
        <p:spPr>
          <a:xfrm>
            <a:off x="5536504" y="2630765"/>
            <a:ext cx="272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4771"/>
                </a:solidFill>
              </a:rPr>
              <a:t>Local Vendor for Processing &amp; Distribution for Recycling Markets</a:t>
            </a:r>
            <a:endParaRPr lang="en-US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578E2FC-9F2F-302B-8DA0-098BCA39649B}"/>
              </a:ext>
            </a:extLst>
          </p:cNvPr>
          <p:cNvCxnSpPr>
            <a:cxnSpLocks/>
          </p:cNvCxnSpPr>
          <p:nvPr/>
        </p:nvCxnSpPr>
        <p:spPr>
          <a:xfrm>
            <a:off x="8258224" y="1734141"/>
            <a:ext cx="1166851" cy="919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F34FC40-1F23-8386-2EFA-98F2F4B6EA2A}"/>
              </a:ext>
            </a:extLst>
          </p:cNvPr>
          <p:cNvCxnSpPr>
            <a:cxnSpLocks/>
          </p:cNvCxnSpPr>
          <p:nvPr/>
        </p:nvCxnSpPr>
        <p:spPr>
          <a:xfrm>
            <a:off x="8154444" y="3210477"/>
            <a:ext cx="1538985" cy="0"/>
          </a:xfrm>
          <a:prstGeom prst="straightConnector1">
            <a:avLst/>
          </a:prstGeom>
          <a:ln w="19050" cap="flat" cmpd="sng" algn="ctr">
            <a:solidFill>
              <a:srgbClr val="00477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8D7FFAA-76AE-3FE3-6BB4-EDBCFBD9BD5B}"/>
              </a:ext>
            </a:extLst>
          </p:cNvPr>
          <p:cNvSpPr txBox="1"/>
          <p:nvPr/>
        </p:nvSpPr>
        <p:spPr>
          <a:xfrm>
            <a:off x="9587629" y="2618354"/>
            <a:ext cx="17848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4771"/>
                </a:solidFill>
              </a:rPr>
              <a:t>Becomes a New Product </a:t>
            </a:r>
            <a:r>
              <a:rPr lang="en-US" sz="1400" i="1" dirty="0"/>
              <a:t>(Based on Market Demand)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7F4D79-814E-F3BE-1A02-224BFEFAEF7B}"/>
              </a:ext>
            </a:extLst>
          </p:cNvPr>
          <p:cNvSpPr txBox="1"/>
          <p:nvPr/>
        </p:nvSpPr>
        <p:spPr>
          <a:xfrm>
            <a:off x="2161535" y="4647408"/>
            <a:ext cx="2583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41E34"/>
                </a:solidFill>
              </a:rPr>
              <a:t>Garbage</a:t>
            </a:r>
          </a:p>
          <a:p>
            <a:pPr algn="ctr"/>
            <a:r>
              <a:rPr lang="en-US" sz="1400" i="1" dirty="0"/>
              <a:t>(Household Garbage, Plastic Bags, Diapers, Pet Waste, Etc.)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56EE4-31EA-8BAB-9C05-97762505DD1A}"/>
              </a:ext>
            </a:extLst>
          </p:cNvPr>
          <p:cNvCxnSpPr>
            <a:cxnSpLocks/>
          </p:cNvCxnSpPr>
          <p:nvPr/>
        </p:nvCxnSpPr>
        <p:spPr>
          <a:xfrm>
            <a:off x="4679760" y="4988477"/>
            <a:ext cx="4508376" cy="0"/>
          </a:xfrm>
          <a:prstGeom prst="straightConnector1">
            <a:avLst/>
          </a:prstGeom>
          <a:ln w="19050" cap="flat" cmpd="sng" algn="ctr">
            <a:solidFill>
              <a:srgbClr val="641E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97" name="TextBox 4096">
            <a:extLst>
              <a:ext uri="{FF2B5EF4-FFF2-40B4-BE49-F238E27FC236}">
                <a16:creationId xmlns:a16="http://schemas.microsoft.com/office/drawing/2014/main" id="{530EF086-6846-9075-6AB1-48BC28C59E1E}"/>
              </a:ext>
            </a:extLst>
          </p:cNvPr>
          <p:cNvSpPr txBox="1"/>
          <p:nvPr/>
        </p:nvSpPr>
        <p:spPr>
          <a:xfrm>
            <a:off x="9188136" y="4463150"/>
            <a:ext cx="2583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41E34"/>
                </a:solidFill>
              </a:rPr>
              <a:t>Landfill – </a:t>
            </a:r>
          </a:p>
          <a:p>
            <a:pPr algn="ctr"/>
            <a:r>
              <a:rPr lang="en-US" sz="2400" b="1" i="1" dirty="0">
                <a:solidFill>
                  <a:srgbClr val="641E34"/>
                </a:solidFill>
              </a:rPr>
              <a:t>Last Resort</a:t>
            </a:r>
          </a:p>
          <a:p>
            <a:pPr algn="ctr"/>
            <a:r>
              <a:rPr lang="en-US" sz="1400" i="1" dirty="0"/>
              <a:t>We need to preserve the landfill by reducing what gets thrown away!</a:t>
            </a:r>
          </a:p>
        </p:txBody>
      </p:sp>
    </p:spTree>
    <p:extLst>
      <p:ext uri="{BB962C8B-B14F-4D97-AF65-F5344CB8AC3E}">
        <p14:creationId xmlns:p14="http://schemas.microsoft.com/office/powerpoint/2010/main" val="261112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3F76D-35EA-55CB-C531-D4622E72D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EE1B7302-91A9-8BBB-28B8-A04CD958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>
            <a:extLst>
              <a:ext uri="{FF2B5EF4-FFF2-40B4-BE49-F238E27FC236}">
                <a16:creationId xmlns:a16="http://schemas.microsoft.com/office/drawing/2014/main" id="{E8C866BE-CC23-1EC5-CF63-D8816592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01E14D-5C4F-21EB-395B-6222C711BD7D}"/>
              </a:ext>
            </a:extLst>
          </p:cNvPr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2F6871D-E2FD-D7A3-62F8-AB86AFBA3CC9}"/>
              </a:ext>
            </a:extLst>
          </p:cNvPr>
          <p:cNvSpPr/>
          <p:nvPr/>
        </p:nvSpPr>
        <p:spPr>
          <a:xfrm flipV="1">
            <a:off x="809736" y="767647"/>
            <a:ext cx="10953528" cy="4571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27282A-0D17-C479-8C68-8D6BBE9AE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475" y="166333"/>
            <a:ext cx="1792033" cy="472377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34F161-0517-9E17-9509-E8D1251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FD62B561-843A-5AD9-69EC-EDAB3EB2B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79" y="110192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California’s Recycling Exports (2022)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2B04E-92C5-04F8-6FA4-46E3E577F4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07" t="2726" r="2781" b="3164"/>
          <a:stretch>
            <a:fillRect/>
          </a:stretch>
        </p:blipFill>
        <p:spPr>
          <a:xfrm>
            <a:off x="809736" y="913053"/>
            <a:ext cx="4433762" cy="3802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B6A30-F6CF-40F7-A6A3-398D441887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49" t="27625" r="4648" b="11160"/>
          <a:stretch>
            <a:fillRect/>
          </a:stretch>
        </p:blipFill>
        <p:spPr>
          <a:xfrm>
            <a:off x="696921" y="4815128"/>
            <a:ext cx="4649580" cy="1409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319ACA-FE14-1F66-9F66-749AD306E6D3}"/>
              </a:ext>
            </a:extLst>
          </p:cNvPr>
          <p:cNvSpPr txBox="1"/>
          <p:nvPr/>
        </p:nvSpPr>
        <p:spPr>
          <a:xfrm>
            <a:off x="7504009" y="5453289"/>
            <a:ext cx="242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Recyclable Material Being Exported 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6765080-B34C-2E86-5B75-33C21F18313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5553641" y="5298526"/>
            <a:ext cx="1950369" cy="508706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B6C220-DE9F-D156-1BFF-8F5CF3CA5EE7}"/>
              </a:ext>
            </a:extLst>
          </p:cNvPr>
          <p:cNvSpPr txBox="1"/>
          <p:nvPr/>
        </p:nvSpPr>
        <p:spPr>
          <a:xfrm>
            <a:off x="5684821" y="998535"/>
            <a:ext cx="606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Takeaways: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 exported 11.3 million tons of recyclable materials to foreign countries.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contrast to the more than 13 million tons of recyclable material imported by China in 2011, China imported less than a million tons in 2022.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2022, California exported less than 50 thousand tons of plastic scrap, compared to almost 1.3 million tons in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90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79E900-B73F-413E-458D-88992A1689AC}"/>
              </a:ext>
            </a:extLst>
          </p:cNvPr>
          <p:cNvSpPr txBox="1">
            <a:spLocks/>
          </p:cNvSpPr>
          <p:nvPr/>
        </p:nvSpPr>
        <p:spPr bwMode="auto">
          <a:xfrm>
            <a:off x="1927225" y="6248402"/>
            <a:ext cx="3540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" name="Picture 4" descr="sacctylogo">
            <a:extLst>
              <a:ext uri="{FF2B5EF4-FFF2-40B4-BE49-F238E27FC236}">
                <a16:creationId xmlns:a16="http://schemas.microsoft.com/office/drawing/2014/main" id="{79F74E88-E7F3-5333-2752-8420433F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7" y="6408740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AB186093-C861-F38C-9125-EB02F6F54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309321"/>
            <a:ext cx="48138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Download the free SacGreenTeam App!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6DAB61-CF7C-8BCC-BEDB-EAE3120CE6CB}"/>
              </a:ext>
            </a:extLst>
          </p:cNvPr>
          <p:cNvCxnSpPr/>
          <p:nvPr/>
        </p:nvCxnSpPr>
        <p:spPr>
          <a:xfrm flipH="1">
            <a:off x="1943102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0F0B58-F953-6A36-C07B-D87A5756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FE037-6BC3-EE2E-D234-669875A1E24F}"/>
              </a:ext>
            </a:extLst>
          </p:cNvPr>
          <p:cNvSpPr/>
          <p:nvPr/>
        </p:nvSpPr>
        <p:spPr>
          <a:xfrm flipV="1">
            <a:off x="1833561" y="1404297"/>
            <a:ext cx="9103832" cy="4571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E036A9-2A85-58F2-BDBF-E8035664C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931" y="1968767"/>
            <a:ext cx="3533570" cy="3590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0E08A-27C2-3F81-070A-C06EF5266987}"/>
              </a:ext>
            </a:extLst>
          </p:cNvPr>
          <p:cNvSpPr txBox="1"/>
          <p:nvPr/>
        </p:nvSpPr>
        <p:spPr>
          <a:xfrm>
            <a:off x="6286500" y="1551866"/>
            <a:ext cx="4650893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View your Collection &amp; Street Sweeping Calendar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 up for Service Reminders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 the Sort Smart Game!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the “How do I get rid of” Search Tool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7A341E-084A-66FD-A266-FCC131E17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620569"/>
            <a:ext cx="179237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9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1871663" y="381001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Questions &amp; Contact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1"/>
          <p:cNvSpPr txBox="1">
            <a:spLocks/>
          </p:cNvSpPr>
          <p:nvPr/>
        </p:nvSpPr>
        <p:spPr>
          <a:xfrm>
            <a:off x="6024563" y="1528983"/>
            <a:ext cx="5361061" cy="365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2400" u="sng" dirty="0">
                <a:solidFill>
                  <a:schemeClr val="tx1"/>
                </a:solidFill>
              </a:rPr>
              <a:t>For more information, please visit: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SacGreenTeam.com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RebootRecycle.com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Email: </a:t>
            </a:r>
            <a:r>
              <a:rPr lang="en-US" sz="2400" dirty="0">
                <a:hlinkClick r:id="rId4"/>
              </a:rPr>
              <a:t>sacgreenteam@saccounty.gov</a:t>
            </a:r>
            <a:r>
              <a:rPr lang="en-US" sz="2400" dirty="0"/>
              <a:t>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u="sng" dirty="0">
                <a:solidFill>
                  <a:schemeClr val="tx1"/>
                </a:solidFill>
              </a:rPr>
              <a:t>For service-related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Call: 916-875-5555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965AC1-6E8A-443F-F778-39F45FF2C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94" y="1673445"/>
            <a:ext cx="3513138" cy="3513138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69F3FD-B1CF-78DD-742E-F9928173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D3AD0-6FB2-D4E6-05D0-F4560AEA2A01}"/>
              </a:ext>
            </a:extLst>
          </p:cNvPr>
          <p:cNvSpPr/>
          <p:nvPr/>
        </p:nvSpPr>
        <p:spPr>
          <a:xfrm>
            <a:off x="1871664" y="1027114"/>
            <a:ext cx="8415337" cy="4603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60521-62CD-9A53-B248-EED9DFBC8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968" y="397680"/>
            <a:ext cx="1792033" cy="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3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1871663" y="3810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Who We Are …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71664" y="1027114"/>
            <a:ext cx="8415337" cy="4603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ubtitle 5">
            <a:extLst>
              <a:ext uri="{FF2B5EF4-FFF2-40B4-BE49-F238E27FC236}">
                <a16:creationId xmlns:a16="http://schemas.microsoft.com/office/drawing/2014/main" id="{B1A6562A-6553-4944-92F4-1B613208A18F}"/>
              </a:ext>
            </a:extLst>
          </p:cNvPr>
          <p:cNvSpPr txBox="1">
            <a:spLocks/>
          </p:cNvSpPr>
          <p:nvPr/>
        </p:nvSpPr>
        <p:spPr>
          <a:xfrm>
            <a:off x="1457135" y="1926337"/>
            <a:ext cx="5541073" cy="2706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and operate the North Area Recovery Station, Kiefer Landfill, and drop-off facilities for household hazardous waste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curbside collection service for garbage, recycling, organics, used oil/used oil filters, and bulky waste to over ~160,000 single family/duplex homes in the unincorporated County.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Every June, we mail out a Service Guide to all our residents.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68" y="397680"/>
            <a:ext cx="1792033" cy="4723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63768E-0873-FFC3-1A7E-66A63298989E}"/>
              </a:ext>
            </a:extLst>
          </p:cNvPr>
          <p:cNvSpPr/>
          <p:nvPr/>
        </p:nvSpPr>
        <p:spPr>
          <a:xfrm>
            <a:off x="8350360" y="1140624"/>
            <a:ext cx="3117288" cy="4785840"/>
          </a:xfrm>
          <a:prstGeom prst="rect">
            <a:avLst/>
          </a:prstGeom>
          <a:pattFill prst="dkUpDiag">
            <a:fgClr>
              <a:srgbClr val="00477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572A8-B57E-C22E-921B-D10A8FC41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087" y="1399035"/>
            <a:ext cx="2966775" cy="46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0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1641915" y="3810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Why We Recycle - State Law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71664" y="1027114"/>
            <a:ext cx="8415337" cy="4603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ubtitle 1"/>
          <p:cNvSpPr txBox="1">
            <a:spLocks/>
          </p:cNvSpPr>
          <p:nvPr/>
        </p:nvSpPr>
        <p:spPr>
          <a:xfrm>
            <a:off x="714328" y="607403"/>
            <a:ext cx="6316636" cy="4092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14300">
              <a:spcBef>
                <a:spcPct val="2000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SB1383</a:t>
            </a:r>
          </a:p>
          <a:p>
            <a:pPr marL="2857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 organic material from landfills so it can be used for more beneficial uses such as animal feed, compost, biogas, etc.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organic material we collect becomes free compost available to our residents!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546" y="1478259"/>
            <a:ext cx="4527120" cy="403548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88033-0165-4A27-8827-9BE8D12B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B9AE4-DA86-C86C-C7F8-B2B283080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16" y="4072731"/>
            <a:ext cx="6458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/>
                <a:latin typeface="Arial" panose="020B0604020202020204" pitchFamily="34" charset="0"/>
              </a:rPr>
              <a:t>AB </a:t>
            </a:r>
            <a:r>
              <a:rPr lang="en-US" b="1" dirty="0">
                <a:latin typeface="Arial" panose="020B0604020202020204" pitchFamily="34" charset="0"/>
              </a:rPr>
              <a:t>939</a:t>
            </a:r>
            <a:endParaRPr lang="en-US" b="1" dirty="0">
              <a:effectLst/>
              <a:latin typeface="Arial" panose="020B0604020202020204" pitchFamily="34" charset="0"/>
            </a:endParaRPr>
          </a:p>
          <a:p>
            <a:r>
              <a:rPr lang="en-US" sz="1800" dirty="0">
                <a:effectLst/>
                <a:latin typeface="Arial" panose="020B0604020202020204" pitchFamily="34" charset="0"/>
              </a:rPr>
              <a:t>CA jurisdictions are required to divert </a:t>
            </a:r>
            <a:r>
              <a:rPr lang="en-US" sz="1800" dirty="0">
                <a:latin typeface="Arial" panose="020B0604020202020204" pitchFamily="34" charset="0"/>
              </a:rPr>
              <a:t>50</a:t>
            </a:r>
            <a:r>
              <a:rPr lang="en-US" sz="1800" dirty="0">
                <a:effectLst/>
                <a:latin typeface="Arial" panose="020B0604020202020204" pitchFamily="34" charset="0"/>
              </a:rPr>
              <a:t>% of their waste stream from landfill disposal every year.</a:t>
            </a:r>
          </a:p>
        </p:txBody>
      </p:sp>
    </p:spTree>
    <p:extLst>
      <p:ext uri="{BB962C8B-B14F-4D97-AF65-F5344CB8AC3E}">
        <p14:creationId xmlns:p14="http://schemas.microsoft.com/office/powerpoint/2010/main" val="227447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BEA2-6229-612C-2783-9A7128E2A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5644" y="907288"/>
            <a:ext cx="5802725" cy="2387600"/>
          </a:xfrm>
        </p:spPr>
        <p:txBody>
          <a:bodyPr/>
          <a:lstStyle/>
          <a:p>
            <a:r>
              <a:rPr lang="en-US" b="1" dirty="0">
                <a:solidFill>
                  <a:srgbClr val="005C2F"/>
                </a:solidFill>
              </a:rPr>
              <a:t>Organics Collection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F6ACA2-DC73-0BD4-5EF1-0A03F37C4EC0}"/>
              </a:ext>
            </a:extLst>
          </p:cNvPr>
          <p:cNvSpPr/>
          <p:nvPr/>
        </p:nvSpPr>
        <p:spPr>
          <a:xfrm>
            <a:off x="1902619" y="5257800"/>
            <a:ext cx="8415338" cy="460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631E5-7750-5C56-91AA-3137C83267DD}"/>
              </a:ext>
            </a:extLst>
          </p:cNvPr>
          <p:cNvSpPr/>
          <p:nvPr/>
        </p:nvSpPr>
        <p:spPr>
          <a:xfrm>
            <a:off x="1925639" y="6238875"/>
            <a:ext cx="8415337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161F9-E502-0DC1-3AF3-BE4140A64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600" y="5629773"/>
            <a:ext cx="2485375" cy="655141"/>
          </a:xfrm>
          <a:prstGeom prst="rect">
            <a:avLst/>
          </a:prstGeom>
        </p:spPr>
      </p:pic>
      <p:pic>
        <p:nvPicPr>
          <p:cNvPr id="10" name="Picture 9" descr="A yellow and green bucket with a green handle&#10;&#10;Description automatically generated">
            <a:extLst>
              <a:ext uri="{FF2B5EF4-FFF2-40B4-BE49-F238E27FC236}">
                <a16:creationId xmlns:a16="http://schemas.microsoft.com/office/drawing/2014/main" id="{8D7EFE1A-4A22-035F-9539-47290FB8C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44" y="3192637"/>
            <a:ext cx="1856709" cy="1969617"/>
          </a:xfrm>
          <a:prstGeom prst="rect">
            <a:avLst/>
          </a:prstGeom>
        </p:spPr>
      </p:pic>
      <p:pic>
        <p:nvPicPr>
          <p:cNvPr id="12" name="Picture 11" descr="A green trash can with a yellow dragon on top&#10;&#10;Description automatically generated">
            <a:extLst>
              <a:ext uri="{FF2B5EF4-FFF2-40B4-BE49-F238E27FC236}">
                <a16:creationId xmlns:a16="http://schemas.microsoft.com/office/drawing/2014/main" id="{90327F60-5CFE-18A9-DAD0-E3771C053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0" y="458808"/>
            <a:ext cx="2445435" cy="47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4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20A2F-76BF-3317-48C2-F4FE67CDE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08" y="16042"/>
            <a:ext cx="8863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47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1871663" y="3810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Organics Cart Tips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71664" y="1027114"/>
            <a:ext cx="8415337" cy="4603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68" y="397680"/>
            <a:ext cx="1792033" cy="47237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257693" y="1358283"/>
            <a:ext cx="8415336" cy="419191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000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kitchen pail or another container to collect food scraps and food-soiled paper</a:t>
            </a:r>
          </a:p>
          <a:p>
            <a:pPr marL="8572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the kitchen container with a paper bag, newspaper or </a:t>
            </a:r>
            <a:r>
              <a:rPr lang="en-US" b="1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BPI-Certified (meets ASTM D6400 standards) </a:t>
            </a: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compostable bag.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plastic bags!</a:t>
            </a:r>
            <a:endParaRPr lang="en-US" dirty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 food scraps of liquid</a:t>
            </a:r>
          </a:p>
          <a:p>
            <a:pPr marL="4000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 or refrigerate food scraps</a:t>
            </a:r>
          </a:p>
          <a:p>
            <a:pPr marL="114300">
              <a:spcBef>
                <a:spcPct val="20000"/>
              </a:spcBef>
            </a:pPr>
            <a:endParaRPr lang="en-US" dirty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>
              <a:spcBef>
                <a:spcPct val="20000"/>
              </a:spcBef>
            </a:pPr>
            <a:endParaRPr lang="en-US" dirty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Sprinkle food scraps with baking soda</a:t>
            </a:r>
          </a:p>
          <a:p>
            <a:pPr marL="4000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Organic cart with leaves, grass clippings, or paper (brown paper bags or newspaper)</a:t>
            </a:r>
          </a:p>
          <a:p>
            <a:pPr marL="4000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Occasionally rinse the Organics cart</a:t>
            </a:r>
          </a:p>
          <a:p>
            <a:pPr marL="4000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Organics cart for collection EVERY WEEK even if not full</a:t>
            </a:r>
          </a:p>
        </p:txBody>
      </p:sp>
      <p:pic>
        <p:nvPicPr>
          <p:cNvPr id="6" name="Picture 5" descr="A green trash can with wheels&#10;&#10;Description automatically generated">
            <a:extLst>
              <a:ext uri="{FF2B5EF4-FFF2-40B4-BE49-F238E27FC236}">
                <a16:creationId xmlns:a16="http://schemas.microsoft.com/office/drawing/2014/main" id="{6B632DE8-55E5-D445-C0FC-47AFD76CF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02" y="3069189"/>
            <a:ext cx="2386309" cy="3577675"/>
          </a:xfrm>
          <a:prstGeom prst="rect">
            <a:avLst/>
          </a:prstGeom>
        </p:spPr>
      </p:pic>
      <p:pic>
        <p:nvPicPr>
          <p:cNvPr id="8" name="Picture 7" descr="A light bulb with a symbol&#10;&#10;Description automatically generated">
            <a:extLst>
              <a:ext uri="{FF2B5EF4-FFF2-40B4-BE49-F238E27FC236}">
                <a16:creationId xmlns:a16="http://schemas.microsoft.com/office/drawing/2014/main" id="{DAE08D83-EC28-5373-74E7-E503C8339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50" y="164113"/>
            <a:ext cx="3153215" cy="847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A13B2-83AD-F842-C19D-8EA114E3F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457" y="1337063"/>
            <a:ext cx="2286000" cy="180593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BDDFAE-1DC8-830E-B1B1-BA75DECF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</p:spTree>
    <p:extLst>
      <p:ext uri="{BB962C8B-B14F-4D97-AF65-F5344CB8AC3E}">
        <p14:creationId xmlns:p14="http://schemas.microsoft.com/office/powerpoint/2010/main" val="1211289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BEA2-6229-612C-2783-9A7128E2A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008" y="1208882"/>
            <a:ext cx="6425184" cy="2387600"/>
          </a:xfrm>
        </p:spPr>
        <p:txBody>
          <a:bodyPr/>
          <a:lstStyle/>
          <a:p>
            <a:r>
              <a:rPr lang="en-US" b="1" dirty="0">
                <a:solidFill>
                  <a:srgbClr val="145179"/>
                </a:solidFill>
              </a:rPr>
              <a:t>Recycling Collection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5735CF-608D-7EC2-6AA5-83002FE7EB00}"/>
              </a:ext>
            </a:extLst>
          </p:cNvPr>
          <p:cNvSpPr/>
          <p:nvPr/>
        </p:nvSpPr>
        <p:spPr>
          <a:xfrm>
            <a:off x="1902619" y="5257800"/>
            <a:ext cx="8415338" cy="460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7FF38-31BE-D23C-B323-B47370890103}"/>
              </a:ext>
            </a:extLst>
          </p:cNvPr>
          <p:cNvSpPr/>
          <p:nvPr/>
        </p:nvSpPr>
        <p:spPr>
          <a:xfrm>
            <a:off x="1925639" y="6238875"/>
            <a:ext cx="8415337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3F9FA-5F53-7414-75B9-D89F4D94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600" y="5629773"/>
            <a:ext cx="2485375" cy="655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AC801-596C-AAA7-21D6-E309E3E5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863" y="755803"/>
            <a:ext cx="3401548" cy="39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1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518B2-0E12-50AF-B80E-4151AE50C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39" y="0"/>
            <a:ext cx="896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79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855788" y="6248401"/>
            <a:ext cx="3540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51A4C-BE8A-4D3F-B670-FFFDD555A216}" type="slidenum">
              <a:rPr lang="en-US" altLang="en-US">
                <a:latin typeface="Times New Roman" panose="02020603050405020304" pitchFamily="18" charset="0"/>
              </a:rPr>
              <a:pPr eaLnBrk="1" hangingPunct="1"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102" name="Picture 4" descr="saccty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408739"/>
            <a:ext cx="99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1871663" y="3810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No Plastic Bags in the Recycling Cart!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871664" y="6248400"/>
            <a:ext cx="8415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71664" y="1027114"/>
            <a:ext cx="8415337" cy="4603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968" y="397680"/>
            <a:ext cx="1792033" cy="472377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BDDFAE-1DC8-830E-B1B1-BA75DECF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581400" y="6296026"/>
            <a:ext cx="5410200" cy="32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What Goes in My Carts? </a:t>
            </a:r>
          </a:p>
        </p:txBody>
      </p:sp>
      <p:pic>
        <p:nvPicPr>
          <p:cNvPr id="4" name="SGT24_WW_NoBagsInRecycling">
            <a:hlinkClick r:id="" action="ppaction://media"/>
            <a:extLst>
              <a:ext uri="{FF2B5EF4-FFF2-40B4-BE49-F238E27FC236}">
                <a16:creationId xmlns:a16="http://schemas.microsoft.com/office/drawing/2014/main" id="{0FA06DBC-57ED-2B46-95CF-D9C6D1B710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7006" y="1120776"/>
            <a:ext cx="5117988" cy="51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6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0829CAA918894798E0743279D6186A" ma:contentTypeVersion="2" ma:contentTypeDescription="Create a new document." ma:contentTypeScope="" ma:versionID="5749496b2563596fb34110e289b67bfd">
  <xsd:schema xmlns:xsd="http://www.w3.org/2001/XMLSchema" xmlns:xs="http://www.w3.org/2001/XMLSchema" xmlns:p="http://schemas.microsoft.com/office/2006/metadata/properties" xmlns:ns1="http://schemas.microsoft.com/sharepoint/v3" xmlns:ns2="23bdcba9-6401-41df-b0ad-e0095ca5e625" targetNamespace="http://schemas.microsoft.com/office/2006/metadata/properties" ma:root="true" ma:fieldsID="fa68d1e263b95f407b1daf92ae227002" ns1:_="" ns2:_="">
    <xsd:import namespace="http://schemas.microsoft.com/sharepoint/v3"/>
    <xsd:import namespace="23bdcba9-6401-41df-b0ad-e0095ca5e62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dcba9-6401-41df-b0ad-e0095ca5e62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A6AF423-894D-4BE4-A22D-952414FAF685}"/>
</file>

<file path=customXml/itemProps2.xml><?xml version="1.0" encoding="utf-8"?>
<ds:datastoreItem xmlns:ds="http://schemas.openxmlformats.org/officeDocument/2006/customXml" ds:itemID="{05DFBA3E-544E-4762-9CEA-FC53990F140D}"/>
</file>

<file path=customXml/itemProps3.xml><?xml version="1.0" encoding="utf-8"?>
<ds:datastoreItem xmlns:ds="http://schemas.openxmlformats.org/officeDocument/2006/customXml" ds:itemID="{B21F15F6-5614-4237-B6A3-8C75A48A2C28}"/>
</file>

<file path=docMetadata/LabelInfo.xml><?xml version="1.0" encoding="utf-8"?>
<clbl:labelList xmlns:clbl="http://schemas.microsoft.com/office/2020/mipLabelMetadata">
  <clbl:label id="{c13dd1c7-22d1-431c-a46c-2d140b414506}" enabled="1" method="Standard" siteId="{2b077431-a3b0-4b1c-bb77-f66a1132daa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606</Words>
  <Application>Microsoft Office PowerPoint</Application>
  <PresentationFormat>Widescreen</PresentationFormat>
  <Paragraphs>108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Organics Collection</vt:lpstr>
      <vt:lpstr>PowerPoint Presentation</vt:lpstr>
      <vt:lpstr>PowerPoint Presentation</vt:lpstr>
      <vt:lpstr>Recycling Collection</vt:lpstr>
      <vt:lpstr>PowerPoint Presentation</vt:lpstr>
      <vt:lpstr>PowerPoint Presentation</vt:lpstr>
      <vt:lpstr>Garbage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Sacramento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Flores. Emely</dc:creator>
  <cp:lastModifiedBy>Tarverdyan. Nellie</cp:lastModifiedBy>
  <cp:revision>23</cp:revision>
  <dcterms:created xsi:type="dcterms:W3CDTF">2024-07-01T18:45:00Z</dcterms:created>
  <dcterms:modified xsi:type="dcterms:W3CDTF">2025-08-22T23:08:59Z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0x010100040829CAA918894798E0743279D6186A</vt:lpwstr>
  </property>
</Properties>
</file>