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4" r:id="rId3"/>
    <p:sldId id="277" r:id="rId4"/>
    <p:sldId id="293" r:id="rId5"/>
    <p:sldId id="295" r:id="rId6"/>
    <p:sldId id="303" r:id="rId7"/>
    <p:sldId id="278" r:id="rId8"/>
    <p:sldId id="279" r:id="rId9"/>
    <p:sldId id="280" r:id="rId10"/>
    <p:sldId id="298" r:id="rId11"/>
    <p:sldId id="281" r:id="rId12"/>
    <p:sldId id="302" r:id="rId13"/>
    <p:sldId id="299" r:id="rId14"/>
    <p:sldId id="284" r:id="rId15"/>
    <p:sldId id="301" r:id="rId16"/>
    <p:sldId id="300" r:id="rId17"/>
    <p:sldId id="290" r:id="rId18"/>
    <p:sldId id="291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31006D-7D29-C6ED-2A0E-8E35EEF03208}" name="Tarverdyan. Nellie" initials="NT" userId="S::tarverdyann@saccounty.gov::faa434df-7e27-4c2a-8525-2f239b771d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1E34"/>
    <a:srgbClr val="004771"/>
    <a:srgbClr val="005729"/>
    <a:srgbClr val="084871"/>
    <a:srgbClr val="E6E6E6"/>
    <a:srgbClr val="145179"/>
    <a:srgbClr val="005C2F"/>
    <a:srgbClr val="045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69330" autoAdjust="0"/>
  </p:normalViewPr>
  <p:slideViewPr>
    <p:cSldViewPr snapToGrid="0">
      <p:cViewPr varScale="1">
        <p:scale>
          <a:sx n="77" d="100"/>
          <a:sy n="77" d="100"/>
        </p:scale>
        <p:origin x="1944" y="9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EB184-8413-4B03-976A-C4F391E640F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48BC6-2B60-46DB-8C35-114ED40C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1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61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48BC6-2B60-46DB-8C35-114ED40CAC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357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512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48BC6-2B60-46DB-8C35-114ED40CAC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4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064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708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2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49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48BC6-2B60-46DB-8C35-114ED40CAC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93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48BC6-2B60-46DB-8C35-114ED40CAC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0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76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9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47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48BC6-2B60-46DB-8C35-114ED40CAC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48BC6-2B60-46DB-8C35-114ED40CAC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87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70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060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C2F9-8CDE-4E07-93C9-71CBFA8899E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35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3B57-9767-ADE4-90F6-7D5D331C8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78FD2-B030-900B-51CC-7BCB63C09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54574-58D9-3358-BCF1-7E3195F9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DC41E-F3ED-43FF-FC5B-34B9036B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3251-ADC9-656B-6986-59474648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1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481E-F591-B5A9-B2C0-1DE88FD4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71F45-644A-4255-11F2-1602D9F30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B5B6-80E4-6B11-2E63-4EA5B1B4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8F1A7-BCB1-412D-5800-F7F2A3C6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E9075-C3FE-6EF4-3FF4-81EA6893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1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231F3-464F-AD2F-1629-A1E013C41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E1786-1950-1648-59C5-0A6B19D0B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87336-5A24-D0A7-B38C-34CE6CFC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E1528-2168-9973-5878-89684BC2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68317-BBA0-C49E-CF76-B15F6A44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7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4622-2F2F-049D-E393-1D7F18E8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A40C7-08A9-61FA-A112-5B44B473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96EA-3B11-B7BB-BFE1-9E6DB8A6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A179-D6B0-883E-A19B-1A6F53AB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F7AD3-AD7C-A0C8-E8F1-9FF4DDCC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89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136A-67AD-00FA-F927-E3B9F038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DC37C-FE60-2B16-0CE5-CA8AC3BA8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77E25-19DC-E033-7605-9D687D82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43BBF-F3C0-D0A9-D263-50D65949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08201-880E-C91C-2484-35980563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7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4906-8C72-8B5E-54A8-225E90FD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C51D2-C4D5-3539-73C7-B1ECED74D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542A4-70C4-522F-8E1E-D36F3BAA2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EE6-C0CE-49DF-8279-318E5757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110C1-4D28-0F4F-2138-DCF6042F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531B8-8B29-92B1-C468-31655B2F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73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069B-8056-EEF4-9E2F-193179EC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AA1D-03D0-7764-B48D-9EA58E425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578D3-BE2B-3706-D5BC-3BD6BDE6B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C4530-D356-4CC2-A40F-A2574E132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EAF8A0-47FA-FE29-E569-E3503F2C7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37A2E-10A8-FA4C-344D-48036711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BC9D1-2A31-46BD-0200-F754E0FF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53951-7B12-3A5C-4BA2-8350505C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66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1AA3-8A30-9C9B-BC38-FF37E235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CDBE3-AE13-38C3-2BB1-666B0F79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59135-6638-3A1C-6476-202DBD31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F9CAD-A4C3-94E7-53E5-B0C8DFA4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0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21364-788F-F4A8-67C2-C8EA8C2A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6AAA9-7D89-2AE9-72C2-2B6F9157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19EBE-2367-EC41-9A30-BC6DCB47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34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A9A0-EC68-1E5D-8CE7-F88E8578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6994-37FE-8E5B-0075-965A06AB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E9A10-1E54-FD09-5E72-21712B86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625DA-C175-ED7D-6247-04A5A251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73240-E4E8-0901-1B5D-99673A9D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8C02A-D961-B4DD-8EEF-0431C750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6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F772-9AE6-FE9A-D398-53854E4B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57CECB-7AD5-223F-1CE0-564DB6B92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B0FB1-2D32-CED5-2321-D83AB45A2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E1376-8B4A-3A68-2699-17AB0DE3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73808-2C9F-DD15-988A-3795017B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1405A-8CBD-6335-9E88-451B91A6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2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D7C12-FF4B-FA43-9F54-EB5F2E6C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BF68-978F-177C-59F5-453A66141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60B0A-AF25-9D38-8B22-21D70F2CE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6FCD6E-29C4-4EC9-AC2A-CDA4F9A5DA6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06FD6-5AEB-1810-4710-468316C0A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9228-3632-19BE-2445-1AE9BFEFA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7AB57-4D39-4E30-96A4-7172EF5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2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acGreenTeam@SacCounty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DphvB9H9ec?start=5&amp;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hyperlink" Target="mailto:sacgreenteam@saccounty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ZDwADVhya4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3A6B8F-4E13-80D4-93F4-F805CA4D5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4" r="13985" b="1289"/>
          <a:stretch/>
        </p:blipFill>
        <p:spPr>
          <a:xfrm>
            <a:off x="358967" y="1732632"/>
            <a:ext cx="3133344" cy="3525167"/>
          </a:xfrm>
          <a:prstGeom prst="rect">
            <a:avLst/>
          </a:prstGeom>
        </p:spPr>
      </p:pic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9583" y="2924970"/>
            <a:ext cx="8415339" cy="18653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Waste Management and Recycling</a:t>
            </a:r>
          </a:p>
          <a:p>
            <a:pPr>
              <a:defRPr/>
            </a:pPr>
            <a:endParaRPr lang="en-US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0" i="0" u="none" strike="noStrike" dirty="0">
                <a:solidFill>
                  <a:srgbClr val="1F5B8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SacGreenTeam@SacCounty.gov​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4" descr="saccty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54575"/>
            <a:ext cx="6400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027273" y="1850978"/>
            <a:ext cx="89399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cs typeface="Arial" panose="020B0604020202020204" pitchFamily="34" charset="0"/>
              </a:rPr>
              <a:t>What Goes in My Carts?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248" y="5257800"/>
            <a:ext cx="10411968" cy="46038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25639" y="6238875"/>
            <a:ext cx="8415337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600" y="5629773"/>
            <a:ext cx="2485375" cy="655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BEA2-6229-612C-2783-9A7128E2A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008" y="1208882"/>
            <a:ext cx="6425184" cy="2387600"/>
          </a:xfrm>
        </p:spPr>
        <p:txBody>
          <a:bodyPr/>
          <a:lstStyle/>
          <a:p>
            <a:r>
              <a:rPr lang="en-US" b="1" dirty="0">
                <a:solidFill>
                  <a:srgbClr val="145179"/>
                </a:solidFill>
              </a:rPr>
              <a:t>Recycling Collection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735CF-608D-7EC2-6AA5-83002FE7EB00}"/>
              </a:ext>
            </a:extLst>
          </p:cNvPr>
          <p:cNvSpPr/>
          <p:nvPr/>
        </p:nvSpPr>
        <p:spPr>
          <a:xfrm>
            <a:off x="1902619" y="5257800"/>
            <a:ext cx="8415338" cy="46038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7FF38-31BE-D23C-B323-B47370890103}"/>
              </a:ext>
            </a:extLst>
          </p:cNvPr>
          <p:cNvSpPr/>
          <p:nvPr/>
        </p:nvSpPr>
        <p:spPr>
          <a:xfrm>
            <a:off x="1925639" y="6238875"/>
            <a:ext cx="8415337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3F9FA-5F53-7414-75B9-D89F4D949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600" y="5629773"/>
            <a:ext cx="2485375" cy="655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AC801-596C-AAA7-21D6-E309E3E5E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863" y="755803"/>
            <a:ext cx="3401548" cy="39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1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17261-3E93-7AC5-7024-0361B27B0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794" y="103720"/>
            <a:ext cx="8589597" cy="6650559"/>
          </a:xfrm>
          <a:prstGeom prst="rect">
            <a:avLst/>
          </a:prstGeom>
          <a:ln w="76200">
            <a:solidFill>
              <a:srgbClr val="145179"/>
            </a:solidFill>
          </a:ln>
        </p:spPr>
      </p:pic>
    </p:spTree>
    <p:extLst>
      <p:ext uri="{BB962C8B-B14F-4D97-AF65-F5344CB8AC3E}">
        <p14:creationId xmlns:p14="http://schemas.microsoft.com/office/powerpoint/2010/main" val="2813579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102" name="Picture 4" descr="saccty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08739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1871663" y="3810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No Plastic Bags in the Recycling Cart!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871664" y="6248400"/>
            <a:ext cx="8415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968" y="397680"/>
            <a:ext cx="1792033" cy="472377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0BDDFAE-1DC8-830E-B1B1-BA75DECF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  <p:pic>
        <p:nvPicPr>
          <p:cNvPr id="14" name="Online Media 13" title="No Bagged Recyclables">
            <a:hlinkClick r:id="" action="ppaction://media"/>
            <a:extLst>
              <a:ext uri="{FF2B5EF4-FFF2-40B4-BE49-F238E27FC236}">
                <a16:creationId xmlns:a16="http://schemas.microsoft.com/office/drawing/2014/main" id="{BCEDE9C7-B9B3-9EDC-AD51-BE2E1E761C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778125" y="1196045"/>
            <a:ext cx="6635750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6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BEA2-6229-612C-2783-9A7128E2A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104" y="1371849"/>
            <a:ext cx="3669792" cy="2387600"/>
          </a:xfrm>
        </p:spPr>
        <p:txBody>
          <a:bodyPr/>
          <a:lstStyle/>
          <a:p>
            <a:r>
              <a:rPr lang="en-US" b="1" dirty="0">
                <a:solidFill>
                  <a:srgbClr val="641E34"/>
                </a:solidFill>
              </a:rPr>
              <a:t>Garbage Collection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0E65FA-55B3-EA57-CAD4-94839F9ED7F6}"/>
              </a:ext>
            </a:extLst>
          </p:cNvPr>
          <p:cNvSpPr/>
          <p:nvPr/>
        </p:nvSpPr>
        <p:spPr>
          <a:xfrm>
            <a:off x="1902619" y="5257800"/>
            <a:ext cx="8415338" cy="46038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4AA65-591C-CF70-69E4-1F4A5B545A66}"/>
              </a:ext>
            </a:extLst>
          </p:cNvPr>
          <p:cNvSpPr/>
          <p:nvPr/>
        </p:nvSpPr>
        <p:spPr>
          <a:xfrm>
            <a:off x="1925639" y="6238875"/>
            <a:ext cx="8415337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1BD1A-7998-0184-4B06-E5AD4AD1C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600" y="5629773"/>
            <a:ext cx="2485375" cy="655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D563F-7F9D-A1FA-74CA-1AB405CD0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37399">
            <a:off x="1359931" y="1710721"/>
            <a:ext cx="2368875" cy="2373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4665A-7F68-3E10-6147-C8187A872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12489">
            <a:off x="8136602" y="1464705"/>
            <a:ext cx="2958929" cy="30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69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1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4D77A-9E5E-E6C8-A52F-6E834F595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036" y="91371"/>
            <a:ext cx="8617928" cy="667525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2486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102" name="Picture 4" descr="saccty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08739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871664" y="6248400"/>
            <a:ext cx="8415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968" y="397680"/>
            <a:ext cx="1792033" cy="472377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37F109-8B6B-4A1C-33A5-A1EDC8C2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80E72ACD-C1D8-2738-FA70-5EE20E792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9768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Household Hazardous Waste &amp; ABOP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833B4B-C0CB-EF08-0A80-BE402EC1A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308" y="1139053"/>
            <a:ext cx="4838842" cy="5043444"/>
          </a:xfrm>
          <a:prstGeom prst="rect">
            <a:avLst/>
          </a:prstGeom>
        </p:spPr>
      </p:pic>
      <p:pic>
        <p:nvPicPr>
          <p:cNvPr id="17" name="Picture 1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9B8634F-CE33-47CC-34C9-FDD5832CD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18" y="2690512"/>
            <a:ext cx="2857500" cy="2857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5C1D7F-97DA-58DB-3B94-97FEE60BA5C3}"/>
              </a:ext>
            </a:extLst>
          </p:cNvPr>
          <p:cNvSpPr txBox="1"/>
          <p:nvPr/>
        </p:nvSpPr>
        <p:spPr>
          <a:xfrm>
            <a:off x="7114735" y="1858523"/>
            <a:ext cx="3121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Visit SacGreenTeam.com for a list of free drop-off locations: </a:t>
            </a:r>
          </a:p>
        </p:txBody>
      </p:sp>
    </p:spTree>
    <p:extLst>
      <p:ext uri="{BB962C8B-B14F-4D97-AF65-F5344CB8AC3E}">
        <p14:creationId xmlns:p14="http://schemas.microsoft.com/office/powerpoint/2010/main" val="2950090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102" name="Picture 4" descr="saccty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08739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871664" y="6248400"/>
            <a:ext cx="8415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ubtitle 1"/>
          <p:cNvSpPr txBox="1">
            <a:spLocks/>
          </p:cNvSpPr>
          <p:nvPr/>
        </p:nvSpPr>
        <p:spPr>
          <a:xfrm>
            <a:off x="1557487" y="1262154"/>
            <a:ext cx="5329449" cy="4092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2601-F76B-FBEE-B742-3A57A1454471}"/>
              </a:ext>
            </a:extLst>
          </p:cNvPr>
          <p:cNvSpPr txBox="1"/>
          <p:nvPr/>
        </p:nvSpPr>
        <p:spPr>
          <a:xfrm>
            <a:off x="1681947" y="4121108"/>
            <a:ext cx="95393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carts at curb no later than 6 AM on your scheduled collection day (holidays included)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carts at least 6 feet from cars, mailboxes, basketball hoops, and other objects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18756-7908-CA36-54CB-63D16A13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847" y="1134232"/>
            <a:ext cx="9590106" cy="292579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6B0B48-9FB2-3AD3-33E5-DB15DD7C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04056E-F63C-4F97-CA3F-7B0691D0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968" y="397680"/>
            <a:ext cx="1792033" cy="472377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D802B055-C138-2F79-53E0-4538507FD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9768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Cart Set Out</a:t>
            </a:r>
          </a:p>
        </p:txBody>
      </p:sp>
    </p:spTree>
    <p:extLst>
      <p:ext uri="{BB962C8B-B14F-4D97-AF65-F5344CB8AC3E}">
        <p14:creationId xmlns:p14="http://schemas.microsoft.com/office/powerpoint/2010/main" val="3176408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79E900-B73F-413E-458D-88992A1689AC}"/>
              </a:ext>
            </a:extLst>
          </p:cNvPr>
          <p:cNvSpPr txBox="1">
            <a:spLocks/>
          </p:cNvSpPr>
          <p:nvPr/>
        </p:nvSpPr>
        <p:spPr bwMode="auto">
          <a:xfrm>
            <a:off x="1927225" y="6248402"/>
            <a:ext cx="3540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9" name="Picture 4" descr="sacctylogo">
            <a:extLst>
              <a:ext uri="{FF2B5EF4-FFF2-40B4-BE49-F238E27FC236}">
                <a16:creationId xmlns:a16="http://schemas.microsoft.com/office/drawing/2014/main" id="{79F74E88-E7F3-5333-2752-8420433FD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7" y="6408740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AB186093-C861-F38C-9125-EB02F6F5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3810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SacGreenTeam App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DAB61-CF7C-8BCC-BEDB-EAE3120CE6CB}"/>
              </a:ext>
            </a:extLst>
          </p:cNvPr>
          <p:cNvCxnSpPr/>
          <p:nvPr/>
        </p:nvCxnSpPr>
        <p:spPr>
          <a:xfrm flipH="1">
            <a:off x="1943102" y="6248400"/>
            <a:ext cx="8415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1">
            <a:extLst>
              <a:ext uri="{FF2B5EF4-FFF2-40B4-BE49-F238E27FC236}">
                <a16:creationId xmlns:a16="http://schemas.microsoft.com/office/drawing/2014/main" id="{CE87FB07-2F73-D733-105E-23DB6898550F}"/>
              </a:ext>
            </a:extLst>
          </p:cNvPr>
          <p:cNvSpPr txBox="1">
            <a:spLocks/>
          </p:cNvSpPr>
          <p:nvPr/>
        </p:nvSpPr>
        <p:spPr>
          <a:xfrm>
            <a:off x="3088041" y="1326608"/>
            <a:ext cx="6551380" cy="698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Download the free SacGreenTeam App today!</a:t>
            </a:r>
            <a:endParaRPr lang="en-US" sz="2200" b="1" dirty="0"/>
          </a:p>
        </p:txBody>
      </p:sp>
      <p:sp>
        <p:nvSpPr>
          <p:cNvPr id="15" name="Subtitle 1">
            <a:extLst>
              <a:ext uri="{FF2B5EF4-FFF2-40B4-BE49-F238E27FC236}">
                <a16:creationId xmlns:a16="http://schemas.microsoft.com/office/drawing/2014/main" id="{BD8BE66C-0AD8-D841-9B25-FF1E36D00B5C}"/>
              </a:ext>
            </a:extLst>
          </p:cNvPr>
          <p:cNvSpPr txBox="1">
            <a:spLocks/>
          </p:cNvSpPr>
          <p:nvPr/>
        </p:nvSpPr>
        <p:spPr>
          <a:xfrm>
            <a:off x="3162532" y="2024812"/>
            <a:ext cx="6551380" cy="3573470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Collection calendar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Service reminders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Bulky waste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Street sweeping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Play the Sort Smart game!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“How do I get rid of” search tool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E036A9-2A85-58F2-BDBF-E8035664C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252171"/>
            <a:ext cx="2243138" cy="227922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F0B58-F953-6A36-C07B-D87A5756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FE037-6BC3-EE2E-D234-669875A1E24F}"/>
              </a:ext>
            </a:extLst>
          </p:cNvPr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2F36D-B4E4-80EF-0E5D-8F257D8A2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968" y="397680"/>
            <a:ext cx="1792033" cy="4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79E900-B73F-413E-458D-88992A1689AC}"/>
              </a:ext>
            </a:extLst>
          </p:cNvPr>
          <p:cNvSpPr txBox="1">
            <a:spLocks/>
          </p:cNvSpPr>
          <p:nvPr/>
        </p:nvSpPr>
        <p:spPr bwMode="auto">
          <a:xfrm>
            <a:off x="1927225" y="6248402"/>
            <a:ext cx="3540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9" name="Picture 4" descr="sacctylogo">
            <a:extLst>
              <a:ext uri="{FF2B5EF4-FFF2-40B4-BE49-F238E27FC236}">
                <a16:creationId xmlns:a16="http://schemas.microsoft.com/office/drawing/2014/main" id="{79F74E88-E7F3-5333-2752-8420433FD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7" y="6408740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AB186093-C861-F38C-9125-EB02F6F5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3810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How Do I Get Rid Of… Search Tool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DAB61-CF7C-8BCC-BEDB-EAE3120CE6CB}"/>
              </a:ext>
            </a:extLst>
          </p:cNvPr>
          <p:cNvCxnSpPr/>
          <p:nvPr/>
        </p:nvCxnSpPr>
        <p:spPr>
          <a:xfrm flipH="1">
            <a:off x="1943102" y="6248400"/>
            <a:ext cx="8415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1">
            <a:extLst>
              <a:ext uri="{FF2B5EF4-FFF2-40B4-BE49-F238E27FC236}">
                <a16:creationId xmlns:a16="http://schemas.microsoft.com/office/drawing/2014/main" id="{BD8BE66C-0AD8-D841-9B25-FF1E36D00B5C}"/>
              </a:ext>
            </a:extLst>
          </p:cNvPr>
          <p:cNvSpPr txBox="1">
            <a:spLocks/>
          </p:cNvSpPr>
          <p:nvPr/>
        </p:nvSpPr>
        <p:spPr>
          <a:xfrm>
            <a:off x="3427773" y="2293930"/>
            <a:ext cx="5528112" cy="3573470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6FC31F-7CE1-2E24-4339-E4B47CC3F4A5}"/>
              </a:ext>
            </a:extLst>
          </p:cNvPr>
          <p:cNvGrpSpPr/>
          <p:nvPr/>
        </p:nvGrpSpPr>
        <p:grpSpPr>
          <a:xfrm>
            <a:off x="1439716" y="4271023"/>
            <a:ext cx="3617071" cy="1737158"/>
            <a:chOff x="11149197" y="767033"/>
            <a:chExt cx="5006154" cy="3145534"/>
          </a:xfrm>
        </p:grpSpPr>
        <p:sp>
          <p:nvSpPr>
            <p:cNvPr id="6" name="Rectangle: Folded Corner 5">
              <a:extLst>
                <a:ext uri="{FF2B5EF4-FFF2-40B4-BE49-F238E27FC236}">
                  <a16:creationId xmlns:a16="http://schemas.microsoft.com/office/drawing/2014/main" id="{EFBB8994-B0C3-5EF0-B0A3-A5146E6DC718}"/>
                </a:ext>
              </a:extLst>
            </p:cNvPr>
            <p:cNvSpPr/>
            <p:nvPr/>
          </p:nvSpPr>
          <p:spPr>
            <a:xfrm>
              <a:off x="11149197" y="767033"/>
              <a:ext cx="5006154" cy="3145534"/>
            </a:xfrm>
            <a:prstGeom prst="foldedCorner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263E7D-7090-C66B-582E-55C702F0CD8A}"/>
                </a:ext>
              </a:extLst>
            </p:cNvPr>
            <p:cNvSpPr txBox="1"/>
            <p:nvPr/>
          </p:nvSpPr>
          <p:spPr>
            <a:xfrm>
              <a:off x="11284636" y="1049845"/>
              <a:ext cx="48707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Use our App or Website to Search for Disposal Options!</a:t>
              </a:r>
            </a:p>
          </p:txBody>
        </p:sp>
      </p:grp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CC1F1A-19F3-4E7C-54CE-59CEB581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0971C-A702-FE1A-7C7D-FD8C6B85A8F3}"/>
              </a:ext>
            </a:extLst>
          </p:cNvPr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027AD-E7E7-D2C5-7D8E-8291419E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968" y="397680"/>
            <a:ext cx="1792033" cy="4723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02BBA8-796E-6327-7AC7-94974EEA7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44" y="1196045"/>
            <a:ext cx="4530072" cy="28578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AC214C-A1D8-30D1-BB8D-4D83A39EB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714" y="1144439"/>
            <a:ext cx="3956516" cy="502818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C78C25-9DD3-E532-AA5C-B106D9F09441}"/>
              </a:ext>
            </a:extLst>
          </p:cNvPr>
          <p:cNvCxnSpPr>
            <a:cxnSpLocks/>
          </p:cNvCxnSpPr>
          <p:nvPr/>
        </p:nvCxnSpPr>
        <p:spPr>
          <a:xfrm>
            <a:off x="1605280" y="2111248"/>
            <a:ext cx="19761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F7C6183C-7D74-8E5F-6540-125DE9518D0D}"/>
              </a:ext>
            </a:extLst>
          </p:cNvPr>
          <p:cNvCxnSpPr>
            <a:cxnSpLocks/>
          </p:cNvCxnSpPr>
          <p:nvPr/>
        </p:nvCxnSpPr>
        <p:spPr>
          <a:xfrm flipV="1">
            <a:off x="4287915" y="1275215"/>
            <a:ext cx="2341871" cy="645449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83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102" name="Picture 4" descr="saccty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08739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1871663" y="381001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Questions &amp; Contact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871664" y="6248400"/>
            <a:ext cx="8415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/>
        </p:nvSpPr>
        <p:spPr>
          <a:xfrm>
            <a:off x="6018139" y="2081213"/>
            <a:ext cx="5361061" cy="365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400" u="sng" dirty="0">
                <a:solidFill>
                  <a:schemeClr val="tx1"/>
                </a:solidFill>
              </a:rPr>
              <a:t>For more information, please visit: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SacGreenTeam.com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RebootRecycle.com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Email: </a:t>
            </a:r>
            <a:r>
              <a:rPr lang="en-US" sz="2400" dirty="0">
                <a:hlinkClick r:id="rId4"/>
              </a:rPr>
              <a:t>sacgreenteam@saccounty.gov</a:t>
            </a:r>
            <a:r>
              <a:rPr lang="en-US" sz="2400" dirty="0"/>
              <a:t>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u="sng" dirty="0">
                <a:solidFill>
                  <a:schemeClr val="tx1"/>
                </a:solidFill>
              </a:rPr>
              <a:t>For service-related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Call: 916-875-5555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032794" y="1520820"/>
            <a:ext cx="7262707" cy="914400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098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D965AC1-6E8A-443F-F778-39F45FF2C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94" y="2225675"/>
            <a:ext cx="3513138" cy="3513138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69F3FD-B1CF-78DD-742E-F9928173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9D3AD0-6FB2-D4E6-05D0-F4560AEA2A01}"/>
              </a:ext>
            </a:extLst>
          </p:cNvPr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60521-62CD-9A53-B248-EED9DFBC8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4968" y="397680"/>
            <a:ext cx="1792033" cy="4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38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102" name="Picture 4" descr="saccty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08739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1871663" y="3810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Who We Are …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871664" y="6248400"/>
            <a:ext cx="8415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ubtitle 5">
            <a:extLst>
              <a:ext uri="{FF2B5EF4-FFF2-40B4-BE49-F238E27FC236}">
                <a16:creationId xmlns:a16="http://schemas.microsoft.com/office/drawing/2014/main" id="{B1A6562A-6553-4944-92F4-1B613208A18F}"/>
              </a:ext>
            </a:extLst>
          </p:cNvPr>
          <p:cNvSpPr txBox="1">
            <a:spLocks/>
          </p:cNvSpPr>
          <p:nvPr/>
        </p:nvSpPr>
        <p:spPr>
          <a:xfrm>
            <a:off x="1457135" y="1926337"/>
            <a:ext cx="5541073" cy="2706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and operate the North Area Recovery Station, Kiefer Landfill, and drop-off facilities for household hazardous waste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curbside collection service for garbage, recycling, organics, used oil/used oil filters, and bulky waste to over ~160,000 single family/duplex homes in the unincorporated County.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Every June, we mail out a Service Guide to all our residents.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968" y="397680"/>
            <a:ext cx="1792033" cy="4723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63768E-0873-FFC3-1A7E-66A63298989E}"/>
              </a:ext>
            </a:extLst>
          </p:cNvPr>
          <p:cNvSpPr/>
          <p:nvPr/>
        </p:nvSpPr>
        <p:spPr>
          <a:xfrm>
            <a:off x="8350360" y="1140624"/>
            <a:ext cx="3117288" cy="4785840"/>
          </a:xfrm>
          <a:prstGeom prst="rect">
            <a:avLst/>
          </a:prstGeom>
          <a:pattFill prst="dkUpDiag">
            <a:fgClr>
              <a:srgbClr val="00477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3B6DC-3B42-1C5F-CD27-0A9AE1BA2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831" y="1315227"/>
            <a:ext cx="3117288" cy="47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09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102" name="Picture 4" descr="saccty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08739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1871663" y="3810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Why Recycle Organics?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871664" y="6248400"/>
            <a:ext cx="8415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ubtitle 1"/>
          <p:cNvSpPr txBox="1">
            <a:spLocks/>
          </p:cNvSpPr>
          <p:nvPr/>
        </p:nvSpPr>
        <p:spPr>
          <a:xfrm>
            <a:off x="998564" y="1633108"/>
            <a:ext cx="6316636" cy="4092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14300">
              <a:spcBef>
                <a:spcPct val="200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Law – SB1383</a:t>
            </a:r>
          </a:p>
          <a:p>
            <a:pPr marL="2857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Divert organic material from landfills so it can be used for more beneficial uses such as animal feed, compost, biogas, etc. </a:t>
            </a:r>
            <a:endParaRPr lang="en-US" sz="1800" dirty="0"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methane generation at landfills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organic waste disposal 50% by 2020 and 75% by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20% of currently disposed surplus edible food by 2025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organic material we collect becomes free compost available to our residents!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281" y="1570263"/>
            <a:ext cx="4690388" cy="41810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88033-0165-4A27-8827-9BE8D12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</p:spTree>
    <p:extLst>
      <p:ext uri="{BB962C8B-B14F-4D97-AF65-F5344CB8AC3E}">
        <p14:creationId xmlns:p14="http://schemas.microsoft.com/office/powerpoint/2010/main" val="2274471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1B0E-01B4-15B0-E9FD-5E6FA3D5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4" y="233365"/>
            <a:ext cx="8199436" cy="708026"/>
          </a:xfrm>
        </p:spPr>
        <p:txBody>
          <a:bodyPr>
            <a:normAutofit/>
          </a:bodyPr>
          <a:lstStyle/>
          <a:p>
            <a:r>
              <a:rPr lang="en-US" sz="3200" dirty="0"/>
              <a:t>Why Recycle?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C79AA-2AC7-6370-3DEC-125D4E468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938" y="1479548"/>
            <a:ext cx="6458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/>
                <a:latin typeface="Arial" panose="020B0604020202020204" pitchFamily="34" charset="0"/>
              </a:rPr>
              <a:t>State Law – AB </a:t>
            </a:r>
            <a:r>
              <a:rPr lang="en-US" b="1" dirty="0">
                <a:latin typeface="Arial" panose="020B0604020202020204" pitchFamily="34" charset="0"/>
              </a:rPr>
              <a:t>939</a:t>
            </a:r>
            <a:endParaRPr lang="en-US" b="1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</a:rPr>
              <a:t>CA jurisdictions are required to divert </a:t>
            </a:r>
            <a:r>
              <a:rPr lang="en-US" sz="2000" dirty="0">
                <a:latin typeface="Arial" panose="020B0604020202020204" pitchFamily="34" charset="0"/>
              </a:rPr>
              <a:t>50</a:t>
            </a:r>
            <a:r>
              <a:rPr lang="en-US" sz="2000" dirty="0">
                <a:effectLst/>
                <a:latin typeface="Arial" panose="020B0604020202020204" pitchFamily="34" charset="0"/>
              </a:rPr>
              <a:t>% of their waste stream from landfill disposal every year. </a:t>
            </a: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</a:rPr>
              <a:t>Goals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</a:rPr>
              <a:t>Reduction in landfill waste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</a:rPr>
              <a:t>Conservation of resources</a:t>
            </a:r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</a:rPr>
              <a:t>Energy saving</a:t>
            </a:r>
          </a:p>
          <a:p>
            <a:r>
              <a:rPr lang="en-US" sz="2000" dirty="0">
                <a:latin typeface="Arial" panose="020B0604020202020204" pitchFamily="34" charset="0"/>
              </a:rPr>
              <a:t>Sustainability </a:t>
            </a:r>
            <a:endParaRPr lang="en-US" sz="2000" dirty="0">
              <a:effectLst/>
              <a:latin typeface="Arial" panose="020B0604020202020204" pitchFamily="34" charset="0"/>
            </a:endParaRPr>
          </a:p>
          <a:p>
            <a:pPr lvl="1"/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0934B-51E7-7764-8127-8E2AE7B3AD59}"/>
              </a:ext>
            </a:extLst>
          </p:cNvPr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53B5-07C0-F44D-6ADD-C3A0466E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7" name="Picture 4" descr="sacctylogo">
            <a:extLst>
              <a:ext uri="{FF2B5EF4-FFF2-40B4-BE49-F238E27FC236}">
                <a16:creationId xmlns:a16="http://schemas.microsoft.com/office/drawing/2014/main" id="{5D120CAD-2BF3-31A3-4767-07D2B9939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08739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B6CE09-0D2E-4AD7-B589-F7B7FF232382}"/>
              </a:ext>
            </a:extLst>
          </p:cNvPr>
          <p:cNvCxnSpPr>
            <a:cxnSpLocks/>
          </p:cNvCxnSpPr>
          <p:nvPr/>
        </p:nvCxnSpPr>
        <p:spPr>
          <a:xfrm flipH="1" flipV="1">
            <a:off x="1855788" y="6248400"/>
            <a:ext cx="877411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A11D938-DAF4-8AD5-AC1F-1EA3A219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2E568-C6F1-F0BB-CFA2-B024F622D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51" y="1358905"/>
            <a:ext cx="3284680" cy="41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6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BEA2-6229-612C-2783-9A7128E2A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644" y="907288"/>
            <a:ext cx="5802725" cy="2387600"/>
          </a:xfrm>
        </p:spPr>
        <p:txBody>
          <a:bodyPr/>
          <a:lstStyle/>
          <a:p>
            <a:r>
              <a:rPr lang="en-US" b="1" dirty="0">
                <a:solidFill>
                  <a:srgbClr val="005C2F"/>
                </a:solidFill>
              </a:rPr>
              <a:t>Organics Collection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6ACA2-DC73-0BD4-5EF1-0A03F37C4EC0}"/>
              </a:ext>
            </a:extLst>
          </p:cNvPr>
          <p:cNvSpPr/>
          <p:nvPr/>
        </p:nvSpPr>
        <p:spPr>
          <a:xfrm>
            <a:off x="1902619" y="5257800"/>
            <a:ext cx="8415338" cy="46038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631E5-7750-5C56-91AA-3137C83267DD}"/>
              </a:ext>
            </a:extLst>
          </p:cNvPr>
          <p:cNvSpPr/>
          <p:nvPr/>
        </p:nvSpPr>
        <p:spPr>
          <a:xfrm>
            <a:off x="1925639" y="6238875"/>
            <a:ext cx="8415337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161F9-E502-0DC1-3AF3-BE4140A64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600" y="5629773"/>
            <a:ext cx="2485375" cy="655141"/>
          </a:xfrm>
          <a:prstGeom prst="rect">
            <a:avLst/>
          </a:prstGeom>
        </p:spPr>
      </p:pic>
      <p:pic>
        <p:nvPicPr>
          <p:cNvPr id="10" name="Picture 9" descr="A yellow and green bucket with a green handle&#10;&#10;Description automatically generated">
            <a:extLst>
              <a:ext uri="{FF2B5EF4-FFF2-40B4-BE49-F238E27FC236}">
                <a16:creationId xmlns:a16="http://schemas.microsoft.com/office/drawing/2014/main" id="{8D7EFE1A-4A22-035F-9539-47290FB8C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44" y="3192637"/>
            <a:ext cx="1856709" cy="1969617"/>
          </a:xfrm>
          <a:prstGeom prst="rect">
            <a:avLst/>
          </a:prstGeom>
        </p:spPr>
      </p:pic>
      <p:pic>
        <p:nvPicPr>
          <p:cNvPr id="12" name="Picture 11" descr="A green trash can with a yellow dragon on top&#10;&#10;Description automatically generated">
            <a:extLst>
              <a:ext uri="{FF2B5EF4-FFF2-40B4-BE49-F238E27FC236}">
                <a16:creationId xmlns:a16="http://schemas.microsoft.com/office/drawing/2014/main" id="{90327F60-5CFE-18A9-DAD0-E3771C053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46" y="458808"/>
            <a:ext cx="2445435" cy="47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4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102" name="Picture 4" descr="saccty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08739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1871663" y="3810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Organics My Way – The </a:t>
            </a:r>
            <a:r>
              <a:rPr lang="en-US" altLang="en-US" sz="2800" dirty="0" err="1">
                <a:cs typeface="Arial" panose="020B0604020202020204" pitchFamily="34" charset="0"/>
              </a:rPr>
              <a:t>Tcha</a:t>
            </a:r>
            <a:r>
              <a:rPr lang="en-US" altLang="en-US" sz="2800" dirty="0">
                <a:cs typeface="Arial" panose="020B0604020202020204" pitchFamily="34" charset="0"/>
              </a:rPr>
              <a:t> Family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871664" y="6248400"/>
            <a:ext cx="8415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968" y="397680"/>
            <a:ext cx="1792033" cy="472377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0BDDFAE-1DC8-830E-B1B1-BA75DECF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  <p:pic>
        <p:nvPicPr>
          <p:cNvPr id="4" name="Online Media 3" title="#OrganicsCollectionMyWay – The Tcha Family">
            <a:hlinkClick r:id="" action="ppaction://media"/>
            <a:extLst>
              <a:ext uri="{FF2B5EF4-FFF2-40B4-BE49-F238E27FC236}">
                <a16:creationId xmlns:a16="http://schemas.microsoft.com/office/drawing/2014/main" id="{164D34C2-262B-296F-3ACE-4556C8F010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97831" y="1177753"/>
            <a:ext cx="8796337" cy="49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B2DEA-9186-A47E-FB77-CF4769B04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788" y="202928"/>
            <a:ext cx="8480424" cy="6410598"/>
          </a:xfrm>
          <a:prstGeom prst="rect">
            <a:avLst/>
          </a:prstGeom>
          <a:ln w="76200">
            <a:solidFill>
              <a:srgbClr val="005C2F"/>
            </a:solidFill>
          </a:ln>
        </p:spPr>
      </p:pic>
    </p:spTree>
    <p:extLst>
      <p:ext uri="{BB962C8B-B14F-4D97-AF65-F5344CB8AC3E}">
        <p14:creationId xmlns:p14="http://schemas.microsoft.com/office/powerpoint/2010/main" val="3821047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102" name="Picture 4" descr="saccty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08739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1871663" y="3810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Countertop Kitchen Pail for Organics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871664" y="6248400"/>
            <a:ext cx="8415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968" y="397680"/>
            <a:ext cx="1792033" cy="4723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794" y="4986627"/>
            <a:ext cx="1473535" cy="1167039"/>
          </a:xfrm>
          <a:prstGeom prst="rect">
            <a:avLst/>
          </a:prstGeom>
        </p:spPr>
      </p:pic>
      <p:sp>
        <p:nvSpPr>
          <p:cNvPr id="25" name="Subtitle 1"/>
          <p:cNvSpPr txBox="1">
            <a:spLocks/>
          </p:cNvSpPr>
          <p:nvPr/>
        </p:nvSpPr>
        <p:spPr>
          <a:xfrm>
            <a:off x="1356360" y="1976034"/>
            <a:ext cx="5543989" cy="2157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4572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kitchen pail for collecting food scraps and food soiled paper</a:t>
            </a:r>
          </a:p>
          <a:p>
            <a:pPr marL="4572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Optional: Line the kitchen container with a paper bag, newspaper or </a:t>
            </a:r>
            <a:r>
              <a:rPr lang="en-US" sz="1800" b="1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BPI-Certified (meets ASTM D6400 standards) </a:t>
            </a:r>
            <a:r>
              <a:rPr lang="en-US" sz="18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compostable bag.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plastic bags!</a:t>
            </a:r>
          </a:p>
          <a:p>
            <a:pPr marL="4572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2F2B2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6780" y="4098364"/>
            <a:ext cx="558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supplies last, free kitchen pails available. Visit SacGreenTeam.com for information on how to pick one up.</a:t>
            </a:r>
          </a:p>
        </p:txBody>
      </p:sp>
      <p:sp>
        <p:nvSpPr>
          <p:cNvPr id="29" name="Subtitle 1"/>
          <p:cNvSpPr txBox="1">
            <a:spLocks/>
          </p:cNvSpPr>
          <p:nvPr/>
        </p:nvSpPr>
        <p:spPr>
          <a:xfrm>
            <a:off x="1446780" y="1216802"/>
            <a:ext cx="5543989" cy="638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14300">
              <a:spcBef>
                <a:spcPct val="20000"/>
              </a:spcBef>
            </a:pPr>
            <a:r>
              <a:rPr lang="en-US" sz="2400" b="1" dirty="0">
                <a:solidFill>
                  <a:srgbClr val="2F2B20"/>
                </a:solidFill>
                <a:cs typeface="Arial" panose="020B0604020202020204" pitchFamily="34" charset="0"/>
              </a:rPr>
              <a:t>Collecting Organics at Home!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7E9BE-7CEB-80D9-74B5-B950651D2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986" y="1088894"/>
            <a:ext cx="2697136" cy="507933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4E8DBC-681C-F91B-051D-084166F6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</p:spTree>
    <p:extLst>
      <p:ext uri="{BB962C8B-B14F-4D97-AF65-F5344CB8AC3E}">
        <p14:creationId xmlns:p14="http://schemas.microsoft.com/office/powerpoint/2010/main" val="2054122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55788" y="6248401"/>
            <a:ext cx="3540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51A4C-BE8A-4D3F-B670-FFFDD555A216}" type="slidenum">
              <a:rPr lang="en-US" altLang="en-US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102" name="Picture 4" descr="saccty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08739"/>
            <a:ext cx="996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1871663" y="3810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Organics Cart Tips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871664" y="6248400"/>
            <a:ext cx="8415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71664" y="1027114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968" y="397680"/>
            <a:ext cx="1792033" cy="47237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34870" y="1120776"/>
            <a:ext cx="5106080" cy="486287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2F2B20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 food scraps of liquid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 or refrigerate food scraps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food scraps in a paper bag or proper compostable bag before adding to Organics cart</a:t>
            </a:r>
          </a:p>
          <a:p>
            <a:pPr>
              <a:spcBef>
                <a:spcPct val="20000"/>
              </a:spcBef>
            </a:pPr>
            <a:endParaRPr lang="en-US" sz="20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Sprinkle food scraps with baking soda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Organic cart with leaves, grass clippings, or paper (brown paper bags or newspaper)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Occasionally rinse the Organics cart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Organics cart for collection EVERY WEEK even if not full</a:t>
            </a:r>
          </a:p>
        </p:txBody>
      </p:sp>
      <p:pic>
        <p:nvPicPr>
          <p:cNvPr id="6" name="Picture 5" descr="A green trash can with wheels&#10;&#10;Description automatically generated">
            <a:extLst>
              <a:ext uri="{FF2B5EF4-FFF2-40B4-BE49-F238E27FC236}">
                <a16:creationId xmlns:a16="http://schemas.microsoft.com/office/drawing/2014/main" id="{6B632DE8-55E5-D445-C0FC-47AFD76CF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77" y="2913513"/>
            <a:ext cx="2386309" cy="3577675"/>
          </a:xfrm>
          <a:prstGeom prst="rect">
            <a:avLst/>
          </a:prstGeom>
        </p:spPr>
      </p:pic>
      <p:pic>
        <p:nvPicPr>
          <p:cNvPr id="8" name="Picture 7" descr="A light bulb with a symbol&#10;&#10;Description automatically generated">
            <a:extLst>
              <a:ext uri="{FF2B5EF4-FFF2-40B4-BE49-F238E27FC236}">
                <a16:creationId xmlns:a16="http://schemas.microsoft.com/office/drawing/2014/main" id="{DAE08D83-EC28-5373-74E7-E503C83398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50" y="164113"/>
            <a:ext cx="3153215" cy="847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A13B2-83AD-F842-C19D-8EA114E3F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457" y="1350362"/>
            <a:ext cx="2286000" cy="180593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0BDDFAE-1DC8-830E-B1B1-BA75DECF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81400" y="6296026"/>
            <a:ext cx="5410200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What Goes in My Carts? </a:t>
            </a:r>
          </a:p>
        </p:txBody>
      </p:sp>
    </p:spTree>
    <p:extLst>
      <p:ext uri="{BB962C8B-B14F-4D97-AF65-F5344CB8AC3E}">
        <p14:creationId xmlns:p14="http://schemas.microsoft.com/office/powerpoint/2010/main" val="1211289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829CAA918894798E0743279D6186A" ma:contentTypeVersion="2" ma:contentTypeDescription="Create a new document." ma:contentTypeScope="" ma:versionID="5749496b2563596fb34110e289b67bfd">
  <xsd:schema xmlns:xsd="http://www.w3.org/2001/XMLSchema" xmlns:xs="http://www.w3.org/2001/XMLSchema" xmlns:p="http://schemas.microsoft.com/office/2006/metadata/properties" xmlns:ns1="http://schemas.microsoft.com/sharepoint/v3" xmlns:ns2="23bdcba9-6401-41df-b0ad-e0095ca5e625" targetNamespace="http://schemas.microsoft.com/office/2006/metadata/properties" ma:root="true" ma:fieldsID="fa68d1e263b95f407b1daf92ae227002" ns1:_="" ns2:_="">
    <xsd:import namespace="http://schemas.microsoft.com/sharepoint/v3"/>
    <xsd:import namespace="23bdcba9-6401-41df-b0ad-e0095ca5e62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dcba9-6401-41df-b0ad-e0095ca5e6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1DE3F4-AE27-499D-A81E-DC78BF4C09A1}"/>
</file>

<file path=customXml/itemProps2.xml><?xml version="1.0" encoding="utf-8"?>
<ds:datastoreItem xmlns:ds="http://schemas.openxmlformats.org/officeDocument/2006/customXml" ds:itemID="{75A2FB0E-7864-4A39-A8DB-146AC61ED5D0}"/>
</file>

<file path=customXml/itemProps3.xml><?xml version="1.0" encoding="utf-8"?>
<ds:datastoreItem xmlns:ds="http://schemas.openxmlformats.org/officeDocument/2006/customXml" ds:itemID="{60A82BE1-8C84-4FAC-8AE6-56FFDDF84D6B}"/>
</file>

<file path=docMetadata/LabelInfo.xml><?xml version="1.0" encoding="utf-8"?>
<clbl:labelList xmlns:clbl="http://schemas.microsoft.com/office/2020/mipLabelMetadata">
  <clbl:label id="{c13dd1c7-22d1-431c-a46c-2d140b414506}" enabled="1" method="Standard" siteId="{2b077431-a3b0-4b1c-bb77-f66a1132daa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612</Words>
  <Application>Microsoft Office PowerPoint</Application>
  <PresentationFormat>Widescreen</PresentationFormat>
  <Paragraphs>139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Why Recycle?</vt:lpstr>
      <vt:lpstr>Organics Collection</vt:lpstr>
      <vt:lpstr>PowerPoint Presentation</vt:lpstr>
      <vt:lpstr>PowerPoint Presentation</vt:lpstr>
      <vt:lpstr>PowerPoint Presentation</vt:lpstr>
      <vt:lpstr>PowerPoint Presentation</vt:lpstr>
      <vt:lpstr>Recycling Collection</vt:lpstr>
      <vt:lpstr>PowerPoint Presentation</vt:lpstr>
      <vt:lpstr>PowerPoint Presentation</vt:lpstr>
      <vt:lpstr>Garbage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Flores. Emely</dc:creator>
  <cp:lastModifiedBy>Tarverdyan. Nellie</cp:lastModifiedBy>
  <cp:revision>17</cp:revision>
  <dcterms:created xsi:type="dcterms:W3CDTF">2024-07-01T18:45:00Z</dcterms:created>
  <dcterms:modified xsi:type="dcterms:W3CDTF">2024-09-27T20:30:13Z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0x010100040829CAA918894798E0743279D6186A</vt:lpwstr>
  </property>
</Properties>
</file>