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authors.xml" ContentType="application/vnd.ms-powerpoi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Metadata/LabelInfo.xml" ContentType="application/vnd.ms-office.classificationlabel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98" r:id="rId2"/>
    <p:sldId id="256" r:id="rId3"/>
    <p:sldId id="300" r:id="rId4"/>
    <p:sldId id="293" r:id="rId5"/>
    <p:sldId id="275" r:id="rId6"/>
    <p:sldId id="288" r:id="rId7"/>
    <p:sldId id="278" r:id="rId8"/>
    <p:sldId id="279" r:id="rId9"/>
    <p:sldId id="280" r:id="rId10"/>
    <p:sldId id="281" r:id="rId11"/>
    <p:sldId id="296" r:id="rId12"/>
    <p:sldId id="297" r:id="rId13"/>
    <p:sldId id="284" r:id="rId14"/>
    <p:sldId id="286" r:id="rId15"/>
    <p:sldId id="295" r:id="rId16"/>
    <p:sldId id="26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831006D-7D29-C6ED-2A0E-8E35EEF03208}" name="Tarverdyan. Nellie" initials="TN" userId="S::tarverdyann@saccounty.gov::faa434df-7e27-4c2a-8525-2f239b771d7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4042"/>
    <a:srgbClr val="084873"/>
    <a:srgbClr val="005425"/>
    <a:srgbClr val="CC9900"/>
    <a:srgbClr val="FFFF00"/>
    <a:srgbClr val="E51D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77086" autoAdjust="0"/>
  </p:normalViewPr>
  <p:slideViewPr>
    <p:cSldViewPr snapToGrid="0">
      <p:cViewPr varScale="1">
        <p:scale>
          <a:sx n="88" d="100"/>
          <a:sy n="88" d="100"/>
        </p:scale>
        <p:origin x="1152" y="78"/>
      </p:cViewPr>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6FFA91-A868-4AF3-9FB3-930FDFE99E1C}" type="datetimeFigureOut">
              <a:rPr lang="en-US" smtClean="0"/>
              <a:t>8/13/2024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A7E692-225D-4C21-93AC-DDD31B98EC44}" type="slidenum">
              <a:rPr lang="en-US" smtClean="0"/>
              <a:t>‹#›</a:t>
            </a:fld>
            <a:endParaRPr lang="en-US"/>
          </a:p>
        </p:txBody>
      </p:sp>
    </p:spTree>
    <p:extLst>
      <p:ext uri="{BB962C8B-B14F-4D97-AF65-F5344CB8AC3E}">
        <p14:creationId xmlns:p14="http://schemas.microsoft.com/office/powerpoint/2010/main" val="3853159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A7E692-225D-4C21-93AC-DDD31B98EC44}" type="slidenum">
              <a:rPr lang="en-US" smtClean="0"/>
              <a:t>1</a:t>
            </a:fld>
            <a:endParaRPr lang="en-US"/>
          </a:p>
        </p:txBody>
      </p:sp>
    </p:spTree>
    <p:extLst>
      <p:ext uri="{BB962C8B-B14F-4D97-AF65-F5344CB8AC3E}">
        <p14:creationId xmlns:p14="http://schemas.microsoft.com/office/powerpoint/2010/main" val="348571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7429C2F9-8CDE-4E07-93C9-71CBFA8899E0}" type="slidenum">
              <a:rPr lang="en-US" altLang="en-US" smtClean="0"/>
              <a:pPr/>
              <a:t>10</a:t>
            </a:fld>
            <a:endParaRPr lang="en-US" altLang="en-US"/>
          </a:p>
        </p:txBody>
      </p:sp>
    </p:spTree>
    <p:extLst>
      <p:ext uri="{BB962C8B-B14F-4D97-AF65-F5344CB8AC3E}">
        <p14:creationId xmlns:p14="http://schemas.microsoft.com/office/powerpoint/2010/main" val="1299357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7429C2F9-8CDE-4E07-93C9-71CBFA8899E0}" type="slidenum">
              <a:rPr lang="en-US" altLang="en-US" smtClean="0"/>
              <a:pPr/>
              <a:t>11</a:t>
            </a:fld>
            <a:endParaRPr lang="en-US" altLang="en-US"/>
          </a:p>
        </p:txBody>
      </p:sp>
    </p:spTree>
    <p:extLst>
      <p:ext uri="{BB962C8B-B14F-4D97-AF65-F5344CB8AC3E}">
        <p14:creationId xmlns:p14="http://schemas.microsoft.com/office/powerpoint/2010/main" val="3900754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7429C2F9-8CDE-4E07-93C9-71CBFA8899E0}" type="slidenum">
              <a:rPr lang="en-US" altLang="en-US" smtClean="0"/>
              <a:pPr/>
              <a:t>12</a:t>
            </a:fld>
            <a:endParaRPr lang="en-US" altLang="en-US"/>
          </a:p>
        </p:txBody>
      </p:sp>
    </p:spTree>
    <p:extLst>
      <p:ext uri="{BB962C8B-B14F-4D97-AF65-F5344CB8AC3E}">
        <p14:creationId xmlns:p14="http://schemas.microsoft.com/office/powerpoint/2010/main" val="1296113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7429C2F9-8CDE-4E07-93C9-71CBFA8899E0}" type="slidenum">
              <a:rPr lang="en-US" altLang="en-US" smtClean="0"/>
              <a:pPr/>
              <a:t>13</a:t>
            </a:fld>
            <a:endParaRPr lang="en-US" altLang="en-US"/>
          </a:p>
        </p:txBody>
      </p:sp>
    </p:spTree>
    <p:extLst>
      <p:ext uri="{BB962C8B-B14F-4D97-AF65-F5344CB8AC3E}">
        <p14:creationId xmlns:p14="http://schemas.microsoft.com/office/powerpoint/2010/main" val="1892064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429C2F9-8CDE-4E07-93C9-71CBFA8899E0}" type="slidenum">
              <a:rPr lang="en-US" altLang="en-US" smtClean="0"/>
              <a:pPr/>
              <a:t>14</a:t>
            </a:fld>
            <a:endParaRPr lang="en-US" altLang="en-US"/>
          </a:p>
        </p:txBody>
      </p:sp>
    </p:spTree>
    <p:extLst>
      <p:ext uri="{BB962C8B-B14F-4D97-AF65-F5344CB8AC3E}">
        <p14:creationId xmlns:p14="http://schemas.microsoft.com/office/powerpoint/2010/main" val="3303993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7429C2F9-8CDE-4E07-93C9-71CBFA8899E0}" type="slidenum">
              <a:rPr lang="en-US" altLang="en-US" smtClean="0"/>
              <a:pPr/>
              <a:t>15</a:t>
            </a:fld>
            <a:endParaRPr lang="en-US" altLang="en-US"/>
          </a:p>
        </p:txBody>
      </p:sp>
    </p:spTree>
    <p:extLst>
      <p:ext uri="{BB962C8B-B14F-4D97-AF65-F5344CB8AC3E}">
        <p14:creationId xmlns:p14="http://schemas.microsoft.com/office/powerpoint/2010/main" val="2326833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7429C2F9-8CDE-4E07-93C9-71CBFA8899E0}" type="slidenum">
              <a:rPr lang="en-US" altLang="en-US" smtClean="0"/>
              <a:pPr/>
              <a:t>16</a:t>
            </a:fld>
            <a:endParaRPr lang="en-US" altLang="en-US"/>
          </a:p>
        </p:txBody>
      </p:sp>
    </p:spTree>
    <p:extLst>
      <p:ext uri="{BB962C8B-B14F-4D97-AF65-F5344CB8AC3E}">
        <p14:creationId xmlns:p14="http://schemas.microsoft.com/office/powerpoint/2010/main" val="2292766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A7E692-225D-4C21-93AC-DDD31B98EC44}" type="slidenum">
              <a:rPr lang="en-US" smtClean="0"/>
              <a:t>2</a:t>
            </a:fld>
            <a:endParaRPr lang="en-US"/>
          </a:p>
        </p:txBody>
      </p:sp>
    </p:spTree>
    <p:extLst>
      <p:ext uri="{BB962C8B-B14F-4D97-AF65-F5344CB8AC3E}">
        <p14:creationId xmlns:p14="http://schemas.microsoft.com/office/powerpoint/2010/main" val="2726085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2200" baseline="0" dirty="0"/>
          </a:p>
        </p:txBody>
      </p:sp>
      <p:sp>
        <p:nvSpPr>
          <p:cNvPr id="4" name="Slide Number Placeholder 3"/>
          <p:cNvSpPr>
            <a:spLocks noGrp="1"/>
          </p:cNvSpPr>
          <p:nvPr>
            <p:ph type="sldNum" sz="quarter" idx="10"/>
          </p:nvPr>
        </p:nvSpPr>
        <p:spPr/>
        <p:txBody>
          <a:bodyPr/>
          <a:lstStyle/>
          <a:p>
            <a:fld id="{7429C2F9-8CDE-4E07-93C9-71CBFA8899E0}" type="slidenum">
              <a:rPr lang="en-US" altLang="en-US" smtClean="0"/>
              <a:pPr/>
              <a:t>3</a:t>
            </a:fld>
            <a:endParaRPr lang="en-US" altLang="en-US"/>
          </a:p>
        </p:txBody>
      </p:sp>
    </p:spTree>
    <p:extLst>
      <p:ext uri="{BB962C8B-B14F-4D97-AF65-F5344CB8AC3E}">
        <p14:creationId xmlns:p14="http://schemas.microsoft.com/office/powerpoint/2010/main" val="3246596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2200" baseline="0" dirty="0"/>
          </a:p>
        </p:txBody>
      </p:sp>
      <p:sp>
        <p:nvSpPr>
          <p:cNvPr id="4" name="Slide Number Placeholder 3"/>
          <p:cNvSpPr>
            <a:spLocks noGrp="1"/>
          </p:cNvSpPr>
          <p:nvPr>
            <p:ph type="sldNum" sz="quarter" idx="10"/>
          </p:nvPr>
        </p:nvSpPr>
        <p:spPr/>
        <p:txBody>
          <a:bodyPr/>
          <a:lstStyle/>
          <a:p>
            <a:fld id="{7429C2F9-8CDE-4E07-93C9-71CBFA8899E0}" type="slidenum">
              <a:rPr lang="en-US" altLang="en-US" smtClean="0"/>
              <a:pPr/>
              <a:t>4</a:t>
            </a:fld>
            <a:endParaRPr lang="en-US" altLang="en-US"/>
          </a:p>
        </p:txBody>
      </p:sp>
    </p:spTree>
    <p:extLst>
      <p:ext uri="{BB962C8B-B14F-4D97-AF65-F5344CB8AC3E}">
        <p14:creationId xmlns:p14="http://schemas.microsoft.com/office/powerpoint/2010/main" val="672476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2200" dirty="0"/>
          </a:p>
        </p:txBody>
      </p:sp>
      <p:sp>
        <p:nvSpPr>
          <p:cNvPr id="4" name="Slide Number Placeholder 3"/>
          <p:cNvSpPr>
            <a:spLocks noGrp="1"/>
          </p:cNvSpPr>
          <p:nvPr>
            <p:ph type="sldNum" sz="quarter" idx="10"/>
          </p:nvPr>
        </p:nvSpPr>
        <p:spPr/>
        <p:txBody>
          <a:bodyPr/>
          <a:lstStyle/>
          <a:p>
            <a:fld id="{7429C2F9-8CDE-4E07-93C9-71CBFA8899E0}" type="slidenum">
              <a:rPr lang="en-US" altLang="en-US" smtClean="0"/>
              <a:pPr/>
              <a:t>5</a:t>
            </a:fld>
            <a:endParaRPr lang="en-US" altLang="en-US"/>
          </a:p>
        </p:txBody>
      </p:sp>
    </p:spTree>
    <p:extLst>
      <p:ext uri="{BB962C8B-B14F-4D97-AF65-F5344CB8AC3E}">
        <p14:creationId xmlns:p14="http://schemas.microsoft.com/office/powerpoint/2010/main" val="2391700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2200" dirty="0"/>
          </a:p>
        </p:txBody>
      </p:sp>
      <p:sp>
        <p:nvSpPr>
          <p:cNvPr id="4" name="Slide Number Placeholder 3"/>
          <p:cNvSpPr>
            <a:spLocks noGrp="1"/>
          </p:cNvSpPr>
          <p:nvPr>
            <p:ph type="sldNum" sz="quarter" idx="10"/>
          </p:nvPr>
        </p:nvSpPr>
        <p:spPr/>
        <p:txBody>
          <a:bodyPr/>
          <a:lstStyle/>
          <a:p>
            <a:fld id="{7429C2F9-8CDE-4E07-93C9-71CBFA8899E0}" type="slidenum">
              <a:rPr lang="en-US" altLang="en-US" smtClean="0"/>
              <a:pPr/>
              <a:t>6</a:t>
            </a:fld>
            <a:endParaRPr lang="en-US" altLang="en-US"/>
          </a:p>
        </p:txBody>
      </p:sp>
    </p:spTree>
    <p:extLst>
      <p:ext uri="{BB962C8B-B14F-4D97-AF65-F5344CB8AC3E}">
        <p14:creationId xmlns:p14="http://schemas.microsoft.com/office/powerpoint/2010/main" val="2549844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050" kern="1200" baseline="0" dirty="0">
              <a:solidFill>
                <a:schemeClr val="tx1"/>
              </a:solidFill>
              <a:effectLst/>
              <a:latin typeface="Arial" charset="0"/>
              <a:ea typeface="+mn-ea"/>
              <a:cs typeface="+mn-cs"/>
            </a:endParaRPr>
          </a:p>
          <a:p>
            <a:pPr marL="171450" indent="-171450">
              <a:buFont typeface="Arial" panose="020B0604020202020204" pitchFamily="34" charset="0"/>
              <a:buChar char="•"/>
            </a:pPr>
            <a:endParaRPr lang="en-US" sz="105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7429C2F9-8CDE-4E07-93C9-71CBFA8899E0}" type="slidenum">
              <a:rPr lang="en-US" altLang="en-US" smtClean="0"/>
              <a:pPr/>
              <a:t>7</a:t>
            </a:fld>
            <a:endParaRPr lang="en-US" altLang="en-US"/>
          </a:p>
        </p:txBody>
      </p:sp>
    </p:spTree>
    <p:extLst>
      <p:ext uri="{BB962C8B-B14F-4D97-AF65-F5344CB8AC3E}">
        <p14:creationId xmlns:p14="http://schemas.microsoft.com/office/powerpoint/2010/main" val="3675707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 typeface="+mj-lt"/>
              <a:buNone/>
              <a:tabLst/>
              <a:defRPr/>
            </a:pPr>
            <a:endParaRPr lang="en-US" sz="2000" dirty="0">
              <a:effectLst/>
              <a:latin typeface="Helvetica Neue"/>
              <a:ea typeface="Times New Roman" panose="02020603050405020304" pitchFamily="18" charset="0"/>
              <a:cs typeface="Aptos" panose="020B0004020202020204" pitchFamily="34" charset="0"/>
            </a:endParaRPr>
          </a:p>
          <a:p>
            <a:pPr marL="171450" indent="-171450">
              <a:buFont typeface="Arial" panose="020B0604020202020204" pitchFamily="34" charset="0"/>
              <a:buChar char="•"/>
            </a:pPr>
            <a:endParaRPr lang="en-US"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7429C2F9-8CDE-4E07-93C9-71CBFA8899E0}" type="slidenum">
              <a:rPr lang="en-US" altLang="en-US" smtClean="0"/>
              <a:pPr/>
              <a:t>8</a:t>
            </a:fld>
            <a:endParaRPr lang="en-US" altLang="en-US"/>
          </a:p>
        </p:txBody>
      </p:sp>
    </p:spTree>
    <p:extLst>
      <p:ext uri="{BB962C8B-B14F-4D97-AF65-F5344CB8AC3E}">
        <p14:creationId xmlns:p14="http://schemas.microsoft.com/office/powerpoint/2010/main" val="4158060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7429C2F9-8CDE-4E07-93C9-71CBFA8899E0}" type="slidenum">
              <a:rPr lang="en-US" altLang="en-US" smtClean="0"/>
              <a:pPr/>
              <a:t>9</a:t>
            </a:fld>
            <a:endParaRPr lang="en-US" altLang="en-US"/>
          </a:p>
        </p:txBody>
      </p:sp>
    </p:spTree>
    <p:extLst>
      <p:ext uri="{BB962C8B-B14F-4D97-AF65-F5344CB8AC3E}">
        <p14:creationId xmlns:p14="http://schemas.microsoft.com/office/powerpoint/2010/main" val="4158060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12F6B-1F0D-8806-4EAC-2C24D7B7CA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CA8106-7561-B616-85B9-D0B045FD3B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76F034E-8421-F3F4-8574-FF4F35AE6AF8}"/>
              </a:ext>
            </a:extLst>
          </p:cNvPr>
          <p:cNvSpPr>
            <a:spLocks noGrp="1"/>
          </p:cNvSpPr>
          <p:nvPr>
            <p:ph type="dt" sz="half" idx="10"/>
          </p:nvPr>
        </p:nvSpPr>
        <p:spPr/>
        <p:txBody>
          <a:bodyPr/>
          <a:lstStyle/>
          <a:p>
            <a:fld id="{318E1609-A518-4920-9E74-72DA6F200E55}" type="datetimeFigureOut">
              <a:rPr lang="en-US" smtClean="0"/>
              <a:t>8/13/2024</a:t>
            </a:fld>
            <a:endParaRPr lang="en-US"/>
          </a:p>
        </p:txBody>
      </p:sp>
      <p:sp>
        <p:nvSpPr>
          <p:cNvPr id="5" name="Footer Placeholder 4">
            <a:extLst>
              <a:ext uri="{FF2B5EF4-FFF2-40B4-BE49-F238E27FC236}">
                <a16:creationId xmlns:a16="http://schemas.microsoft.com/office/drawing/2014/main" id="{8407FBC5-B628-87C1-0E54-3D8632313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4AAF38-903A-1AF6-9AD6-E30ABBBC45EB}"/>
              </a:ext>
            </a:extLst>
          </p:cNvPr>
          <p:cNvSpPr>
            <a:spLocks noGrp="1"/>
          </p:cNvSpPr>
          <p:nvPr>
            <p:ph type="sldNum" sz="quarter" idx="12"/>
          </p:nvPr>
        </p:nvSpPr>
        <p:spPr/>
        <p:txBody>
          <a:bodyPr/>
          <a:lstStyle/>
          <a:p>
            <a:fld id="{B6587672-0BF7-491F-9052-D7904A17350B}" type="slidenum">
              <a:rPr lang="en-US" smtClean="0"/>
              <a:t>‹#›</a:t>
            </a:fld>
            <a:endParaRPr lang="en-US"/>
          </a:p>
        </p:txBody>
      </p:sp>
    </p:spTree>
    <p:extLst>
      <p:ext uri="{BB962C8B-B14F-4D97-AF65-F5344CB8AC3E}">
        <p14:creationId xmlns:p14="http://schemas.microsoft.com/office/powerpoint/2010/main" val="27140869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C862D-67A7-D83C-EB67-007004D9FB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AE58AC-25E3-E3AF-F90E-7AD3F1AEFD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43462F-4BB0-3467-97D6-171D83CE5BA7}"/>
              </a:ext>
            </a:extLst>
          </p:cNvPr>
          <p:cNvSpPr>
            <a:spLocks noGrp="1"/>
          </p:cNvSpPr>
          <p:nvPr>
            <p:ph type="dt" sz="half" idx="10"/>
          </p:nvPr>
        </p:nvSpPr>
        <p:spPr/>
        <p:txBody>
          <a:bodyPr/>
          <a:lstStyle/>
          <a:p>
            <a:fld id="{318E1609-A518-4920-9E74-72DA6F200E55}" type="datetimeFigureOut">
              <a:rPr lang="en-US" smtClean="0"/>
              <a:t>8/13/2024</a:t>
            </a:fld>
            <a:endParaRPr lang="en-US"/>
          </a:p>
        </p:txBody>
      </p:sp>
      <p:sp>
        <p:nvSpPr>
          <p:cNvPr id="5" name="Footer Placeholder 4">
            <a:extLst>
              <a:ext uri="{FF2B5EF4-FFF2-40B4-BE49-F238E27FC236}">
                <a16:creationId xmlns:a16="http://schemas.microsoft.com/office/drawing/2014/main" id="{F3182B02-73B4-5BF1-8D79-190B847669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DA466B-FED0-46FB-8FBC-7F9B4156D7C3}"/>
              </a:ext>
            </a:extLst>
          </p:cNvPr>
          <p:cNvSpPr>
            <a:spLocks noGrp="1"/>
          </p:cNvSpPr>
          <p:nvPr>
            <p:ph type="sldNum" sz="quarter" idx="12"/>
          </p:nvPr>
        </p:nvSpPr>
        <p:spPr/>
        <p:txBody>
          <a:bodyPr/>
          <a:lstStyle/>
          <a:p>
            <a:fld id="{B6587672-0BF7-491F-9052-D7904A17350B}" type="slidenum">
              <a:rPr lang="en-US" smtClean="0"/>
              <a:t>‹#›</a:t>
            </a:fld>
            <a:endParaRPr lang="en-US"/>
          </a:p>
        </p:txBody>
      </p:sp>
    </p:spTree>
    <p:extLst>
      <p:ext uri="{BB962C8B-B14F-4D97-AF65-F5344CB8AC3E}">
        <p14:creationId xmlns:p14="http://schemas.microsoft.com/office/powerpoint/2010/main" val="1457525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9F339B-C5D0-7D51-2107-2B0A18DC94C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7C5DF0E-9E49-B1C2-6B50-22708C5F2F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B8A04F-E2A7-0186-8880-649D2F2E46B7}"/>
              </a:ext>
            </a:extLst>
          </p:cNvPr>
          <p:cNvSpPr>
            <a:spLocks noGrp="1"/>
          </p:cNvSpPr>
          <p:nvPr>
            <p:ph type="dt" sz="half" idx="10"/>
          </p:nvPr>
        </p:nvSpPr>
        <p:spPr/>
        <p:txBody>
          <a:bodyPr/>
          <a:lstStyle/>
          <a:p>
            <a:fld id="{318E1609-A518-4920-9E74-72DA6F200E55}" type="datetimeFigureOut">
              <a:rPr lang="en-US" smtClean="0"/>
              <a:t>8/13/2024</a:t>
            </a:fld>
            <a:endParaRPr lang="en-US"/>
          </a:p>
        </p:txBody>
      </p:sp>
      <p:sp>
        <p:nvSpPr>
          <p:cNvPr id="5" name="Footer Placeholder 4">
            <a:extLst>
              <a:ext uri="{FF2B5EF4-FFF2-40B4-BE49-F238E27FC236}">
                <a16:creationId xmlns:a16="http://schemas.microsoft.com/office/drawing/2014/main" id="{78E36075-6078-2C30-16A0-957F7451DC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8D7ED9-7A27-7761-7B82-DB3A11C2CA2F}"/>
              </a:ext>
            </a:extLst>
          </p:cNvPr>
          <p:cNvSpPr>
            <a:spLocks noGrp="1"/>
          </p:cNvSpPr>
          <p:nvPr>
            <p:ph type="sldNum" sz="quarter" idx="12"/>
          </p:nvPr>
        </p:nvSpPr>
        <p:spPr/>
        <p:txBody>
          <a:bodyPr/>
          <a:lstStyle/>
          <a:p>
            <a:fld id="{B6587672-0BF7-491F-9052-D7904A17350B}" type="slidenum">
              <a:rPr lang="en-US" smtClean="0"/>
              <a:t>‹#›</a:t>
            </a:fld>
            <a:endParaRPr lang="en-US"/>
          </a:p>
        </p:txBody>
      </p:sp>
    </p:spTree>
    <p:extLst>
      <p:ext uri="{BB962C8B-B14F-4D97-AF65-F5344CB8AC3E}">
        <p14:creationId xmlns:p14="http://schemas.microsoft.com/office/powerpoint/2010/main" val="25607561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0E62C-83C9-329F-D273-7BFEE6F468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66D709-6C80-6C61-E072-59FBA5C74B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9604F8-B05A-1B2E-7A3D-F0B132157C86}"/>
              </a:ext>
            </a:extLst>
          </p:cNvPr>
          <p:cNvSpPr>
            <a:spLocks noGrp="1"/>
          </p:cNvSpPr>
          <p:nvPr>
            <p:ph type="dt" sz="half" idx="10"/>
          </p:nvPr>
        </p:nvSpPr>
        <p:spPr/>
        <p:txBody>
          <a:bodyPr/>
          <a:lstStyle/>
          <a:p>
            <a:fld id="{318E1609-A518-4920-9E74-72DA6F200E55}" type="datetimeFigureOut">
              <a:rPr lang="en-US" smtClean="0"/>
              <a:t>8/13/2024</a:t>
            </a:fld>
            <a:endParaRPr lang="en-US"/>
          </a:p>
        </p:txBody>
      </p:sp>
      <p:sp>
        <p:nvSpPr>
          <p:cNvPr id="5" name="Footer Placeholder 4">
            <a:extLst>
              <a:ext uri="{FF2B5EF4-FFF2-40B4-BE49-F238E27FC236}">
                <a16:creationId xmlns:a16="http://schemas.microsoft.com/office/drawing/2014/main" id="{6068D521-2AC6-091F-79AF-03DB7DC278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27C694-8494-1081-A91D-CB04EEDFDD97}"/>
              </a:ext>
            </a:extLst>
          </p:cNvPr>
          <p:cNvSpPr>
            <a:spLocks noGrp="1"/>
          </p:cNvSpPr>
          <p:nvPr>
            <p:ph type="sldNum" sz="quarter" idx="12"/>
          </p:nvPr>
        </p:nvSpPr>
        <p:spPr/>
        <p:txBody>
          <a:bodyPr/>
          <a:lstStyle/>
          <a:p>
            <a:fld id="{B6587672-0BF7-491F-9052-D7904A17350B}" type="slidenum">
              <a:rPr lang="en-US" smtClean="0"/>
              <a:t>‹#›</a:t>
            </a:fld>
            <a:endParaRPr lang="en-US"/>
          </a:p>
        </p:txBody>
      </p:sp>
    </p:spTree>
    <p:extLst>
      <p:ext uri="{BB962C8B-B14F-4D97-AF65-F5344CB8AC3E}">
        <p14:creationId xmlns:p14="http://schemas.microsoft.com/office/powerpoint/2010/main" val="23238944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5B45B-C090-13F0-B681-7EFA1C9B43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0527E6-DEE3-5B13-E2AC-2ADD5B7C38B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CEE513-5460-1B3D-4A34-A8E054CE9916}"/>
              </a:ext>
            </a:extLst>
          </p:cNvPr>
          <p:cNvSpPr>
            <a:spLocks noGrp="1"/>
          </p:cNvSpPr>
          <p:nvPr>
            <p:ph type="dt" sz="half" idx="10"/>
          </p:nvPr>
        </p:nvSpPr>
        <p:spPr/>
        <p:txBody>
          <a:bodyPr/>
          <a:lstStyle/>
          <a:p>
            <a:fld id="{318E1609-A518-4920-9E74-72DA6F200E55}" type="datetimeFigureOut">
              <a:rPr lang="en-US" smtClean="0"/>
              <a:t>8/13/2024</a:t>
            </a:fld>
            <a:endParaRPr lang="en-US"/>
          </a:p>
        </p:txBody>
      </p:sp>
      <p:sp>
        <p:nvSpPr>
          <p:cNvPr id="5" name="Footer Placeholder 4">
            <a:extLst>
              <a:ext uri="{FF2B5EF4-FFF2-40B4-BE49-F238E27FC236}">
                <a16:creationId xmlns:a16="http://schemas.microsoft.com/office/drawing/2014/main" id="{61951B76-445F-9B3E-6374-A48229EA32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2C2DA7-F5FC-6E7C-914C-703A6F4DD497}"/>
              </a:ext>
            </a:extLst>
          </p:cNvPr>
          <p:cNvSpPr>
            <a:spLocks noGrp="1"/>
          </p:cNvSpPr>
          <p:nvPr>
            <p:ph type="sldNum" sz="quarter" idx="12"/>
          </p:nvPr>
        </p:nvSpPr>
        <p:spPr/>
        <p:txBody>
          <a:bodyPr/>
          <a:lstStyle/>
          <a:p>
            <a:fld id="{B6587672-0BF7-491F-9052-D7904A17350B}" type="slidenum">
              <a:rPr lang="en-US" smtClean="0"/>
              <a:t>‹#›</a:t>
            </a:fld>
            <a:endParaRPr lang="en-US"/>
          </a:p>
        </p:txBody>
      </p:sp>
    </p:spTree>
    <p:extLst>
      <p:ext uri="{BB962C8B-B14F-4D97-AF65-F5344CB8AC3E}">
        <p14:creationId xmlns:p14="http://schemas.microsoft.com/office/powerpoint/2010/main" val="30026490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2B058-A952-3C78-CB79-3B8850EF1F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8AF5EC-F129-BB3F-B6D8-CDF5F7D6E2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18CDD1-8BE1-3AF0-2FC8-8DDE16C12E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C6CD43-6AFC-7E62-4816-3D2E53B58DBB}"/>
              </a:ext>
            </a:extLst>
          </p:cNvPr>
          <p:cNvSpPr>
            <a:spLocks noGrp="1"/>
          </p:cNvSpPr>
          <p:nvPr>
            <p:ph type="dt" sz="half" idx="10"/>
          </p:nvPr>
        </p:nvSpPr>
        <p:spPr/>
        <p:txBody>
          <a:bodyPr/>
          <a:lstStyle/>
          <a:p>
            <a:fld id="{318E1609-A518-4920-9E74-72DA6F200E55}" type="datetimeFigureOut">
              <a:rPr lang="en-US" smtClean="0"/>
              <a:t>8/13/2024</a:t>
            </a:fld>
            <a:endParaRPr lang="en-US"/>
          </a:p>
        </p:txBody>
      </p:sp>
      <p:sp>
        <p:nvSpPr>
          <p:cNvPr id="6" name="Footer Placeholder 5">
            <a:extLst>
              <a:ext uri="{FF2B5EF4-FFF2-40B4-BE49-F238E27FC236}">
                <a16:creationId xmlns:a16="http://schemas.microsoft.com/office/drawing/2014/main" id="{14D047D6-572A-FFCA-53CA-329CCF4BE7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61502C-AE83-8A10-C61C-8E852D54144B}"/>
              </a:ext>
            </a:extLst>
          </p:cNvPr>
          <p:cNvSpPr>
            <a:spLocks noGrp="1"/>
          </p:cNvSpPr>
          <p:nvPr>
            <p:ph type="sldNum" sz="quarter" idx="12"/>
          </p:nvPr>
        </p:nvSpPr>
        <p:spPr/>
        <p:txBody>
          <a:bodyPr/>
          <a:lstStyle/>
          <a:p>
            <a:fld id="{B6587672-0BF7-491F-9052-D7904A17350B}" type="slidenum">
              <a:rPr lang="en-US" smtClean="0"/>
              <a:t>‹#›</a:t>
            </a:fld>
            <a:endParaRPr lang="en-US"/>
          </a:p>
        </p:txBody>
      </p:sp>
    </p:spTree>
    <p:extLst>
      <p:ext uri="{BB962C8B-B14F-4D97-AF65-F5344CB8AC3E}">
        <p14:creationId xmlns:p14="http://schemas.microsoft.com/office/powerpoint/2010/main" val="25667770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165F2-F3B9-DA2F-8B67-5F018D375B6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1142E0-F892-5CA0-3E27-CB55F0DCC3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B4D239-CF34-E186-47D2-3A3B35F59F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34E2D8-6838-A5A4-69C6-EA8990E469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6D102D-9585-0E75-2A36-2BE7320553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CCD636-9374-21BA-C3EB-92DA0AFA7FD2}"/>
              </a:ext>
            </a:extLst>
          </p:cNvPr>
          <p:cNvSpPr>
            <a:spLocks noGrp="1"/>
          </p:cNvSpPr>
          <p:nvPr>
            <p:ph type="dt" sz="half" idx="10"/>
          </p:nvPr>
        </p:nvSpPr>
        <p:spPr/>
        <p:txBody>
          <a:bodyPr/>
          <a:lstStyle/>
          <a:p>
            <a:fld id="{318E1609-A518-4920-9E74-72DA6F200E55}" type="datetimeFigureOut">
              <a:rPr lang="en-US" smtClean="0"/>
              <a:t>8/13/2024</a:t>
            </a:fld>
            <a:endParaRPr lang="en-US"/>
          </a:p>
        </p:txBody>
      </p:sp>
      <p:sp>
        <p:nvSpPr>
          <p:cNvPr id="8" name="Footer Placeholder 7">
            <a:extLst>
              <a:ext uri="{FF2B5EF4-FFF2-40B4-BE49-F238E27FC236}">
                <a16:creationId xmlns:a16="http://schemas.microsoft.com/office/drawing/2014/main" id="{8C4B3EB2-37CA-7656-AEA4-E3D606F12D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48C20C-9B8A-DD06-13A5-26BBC3B2330C}"/>
              </a:ext>
            </a:extLst>
          </p:cNvPr>
          <p:cNvSpPr>
            <a:spLocks noGrp="1"/>
          </p:cNvSpPr>
          <p:nvPr>
            <p:ph type="sldNum" sz="quarter" idx="12"/>
          </p:nvPr>
        </p:nvSpPr>
        <p:spPr/>
        <p:txBody>
          <a:bodyPr/>
          <a:lstStyle/>
          <a:p>
            <a:fld id="{B6587672-0BF7-491F-9052-D7904A17350B}" type="slidenum">
              <a:rPr lang="en-US" smtClean="0"/>
              <a:t>‹#›</a:t>
            </a:fld>
            <a:endParaRPr lang="en-US"/>
          </a:p>
        </p:txBody>
      </p:sp>
    </p:spTree>
    <p:extLst>
      <p:ext uri="{BB962C8B-B14F-4D97-AF65-F5344CB8AC3E}">
        <p14:creationId xmlns:p14="http://schemas.microsoft.com/office/powerpoint/2010/main" val="2936620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D3CAF-8D26-1285-C91F-6DA2E0B9AB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507FF3-4B81-E7FE-B631-5797C756D4E9}"/>
              </a:ext>
            </a:extLst>
          </p:cNvPr>
          <p:cNvSpPr>
            <a:spLocks noGrp="1"/>
          </p:cNvSpPr>
          <p:nvPr>
            <p:ph type="dt" sz="half" idx="10"/>
          </p:nvPr>
        </p:nvSpPr>
        <p:spPr/>
        <p:txBody>
          <a:bodyPr/>
          <a:lstStyle/>
          <a:p>
            <a:fld id="{318E1609-A518-4920-9E74-72DA6F200E55}" type="datetimeFigureOut">
              <a:rPr lang="en-US" smtClean="0"/>
              <a:t>8/13/2024</a:t>
            </a:fld>
            <a:endParaRPr lang="en-US"/>
          </a:p>
        </p:txBody>
      </p:sp>
      <p:sp>
        <p:nvSpPr>
          <p:cNvPr id="4" name="Footer Placeholder 3">
            <a:extLst>
              <a:ext uri="{FF2B5EF4-FFF2-40B4-BE49-F238E27FC236}">
                <a16:creationId xmlns:a16="http://schemas.microsoft.com/office/drawing/2014/main" id="{C554D9A5-1E7E-7827-39E2-9AB7B382189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4955FC-641B-228B-DA36-E7D05BA491A8}"/>
              </a:ext>
            </a:extLst>
          </p:cNvPr>
          <p:cNvSpPr>
            <a:spLocks noGrp="1"/>
          </p:cNvSpPr>
          <p:nvPr>
            <p:ph type="sldNum" sz="quarter" idx="12"/>
          </p:nvPr>
        </p:nvSpPr>
        <p:spPr/>
        <p:txBody>
          <a:bodyPr/>
          <a:lstStyle/>
          <a:p>
            <a:fld id="{B6587672-0BF7-491F-9052-D7904A17350B}" type="slidenum">
              <a:rPr lang="en-US" smtClean="0"/>
              <a:t>‹#›</a:t>
            </a:fld>
            <a:endParaRPr lang="en-US"/>
          </a:p>
        </p:txBody>
      </p:sp>
    </p:spTree>
    <p:extLst>
      <p:ext uri="{BB962C8B-B14F-4D97-AF65-F5344CB8AC3E}">
        <p14:creationId xmlns:p14="http://schemas.microsoft.com/office/powerpoint/2010/main" val="38087527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F4F69D-0A9E-0799-7022-D861C1FD2AA6}"/>
              </a:ext>
            </a:extLst>
          </p:cNvPr>
          <p:cNvSpPr>
            <a:spLocks noGrp="1"/>
          </p:cNvSpPr>
          <p:nvPr>
            <p:ph type="dt" sz="half" idx="10"/>
          </p:nvPr>
        </p:nvSpPr>
        <p:spPr/>
        <p:txBody>
          <a:bodyPr/>
          <a:lstStyle/>
          <a:p>
            <a:fld id="{318E1609-A518-4920-9E74-72DA6F200E55}" type="datetimeFigureOut">
              <a:rPr lang="en-US" smtClean="0"/>
              <a:t>8/13/2024</a:t>
            </a:fld>
            <a:endParaRPr lang="en-US"/>
          </a:p>
        </p:txBody>
      </p:sp>
      <p:sp>
        <p:nvSpPr>
          <p:cNvPr id="3" name="Footer Placeholder 2">
            <a:extLst>
              <a:ext uri="{FF2B5EF4-FFF2-40B4-BE49-F238E27FC236}">
                <a16:creationId xmlns:a16="http://schemas.microsoft.com/office/drawing/2014/main" id="{EF365CE9-0C49-17A1-044C-FFE7074BA0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EBBED4D-9A9E-3BF0-58F0-6A8D7A29770D}"/>
              </a:ext>
            </a:extLst>
          </p:cNvPr>
          <p:cNvSpPr>
            <a:spLocks noGrp="1"/>
          </p:cNvSpPr>
          <p:nvPr>
            <p:ph type="sldNum" sz="quarter" idx="12"/>
          </p:nvPr>
        </p:nvSpPr>
        <p:spPr/>
        <p:txBody>
          <a:bodyPr/>
          <a:lstStyle/>
          <a:p>
            <a:fld id="{B6587672-0BF7-491F-9052-D7904A17350B}" type="slidenum">
              <a:rPr lang="en-US" smtClean="0"/>
              <a:t>‹#›</a:t>
            </a:fld>
            <a:endParaRPr lang="en-US"/>
          </a:p>
        </p:txBody>
      </p:sp>
    </p:spTree>
    <p:extLst>
      <p:ext uri="{BB962C8B-B14F-4D97-AF65-F5344CB8AC3E}">
        <p14:creationId xmlns:p14="http://schemas.microsoft.com/office/powerpoint/2010/main" val="5086646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CFFB7-3EAF-E15C-B4EB-C22CB4D3AF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C98607-2EEB-2C81-7DDE-00407714AA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95D708-E444-F527-DA3A-9DCE525066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CC5E5E-4D8B-2C6B-A18E-761B3BF2C558}"/>
              </a:ext>
            </a:extLst>
          </p:cNvPr>
          <p:cNvSpPr>
            <a:spLocks noGrp="1"/>
          </p:cNvSpPr>
          <p:nvPr>
            <p:ph type="dt" sz="half" idx="10"/>
          </p:nvPr>
        </p:nvSpPr>
        <p:spPr/>
        <p:txBody>
          <a:bodyPr/>
          <a:lstStyle/>
          <a:p>
            <a:fld id="{318E1609-A518-4920-9E74-72DA6F200E55}" type="datetimeFigureOut">
              <a:rPr lang="en-US" smtClean="0"/>
              <a:t>8/13/2024</a:t>
            </a:fld>
            <a:endParaRPr lang="en-US"/>
          </a:p>
        </p:txBody>
      </p:sp>
      <p:sp>
        <p:nvSpPr>
          <p:cNvPr id="6" name="Footer Placeholder 5">
            <a:extLst>
              <a:ext uri="{FF2B5EF4-FFF2-40B4-BE49-F238E27FC236}">
                <a16:creationId xmlns:a16="http://schemas.microsoft.com/office/drawing/2014/main" id="{218548B0-8BD2-2F78-FD27-B9D40C1FBF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8FA0E4-0679-C7C7-CFB0-21A6119A626D}"/>
              </a:ext>
            </a:extLst>
          </p:cNvPr>
          <p:cNvSpPr>
            <a:spLocks noGrp="1"/>
          </p:cNvSpPr>
          <p:nvPr>
            <p:ph type="sldNum" sz="quarter" idx="12"/>
          </p:nvPr>
        </p:nvSpPr>
        <p:spPr/>
        <p:txBody>
          <a:bodyPr/>
          <a:lstStyle/>
          <a:p>
            <a:fld id="{B6587672-0BF7-491F-9052-D7904A17350B}" type="slidenum">
              <a:rPr lang="en-US" smtClean="0"/>
              <a:t>‹#›</a:t>
            </a:fld>
            <a:endParaRPr lang="en-US"/>
          </a:p>
        </p:txBody>
      </p:sp>
    </p:spTree>
    <p:extLst>
      <p:ext uri="{BB962C8B-B14F-4D97-AF65-F5344CB8AC3E}">
        <p14:creationId xmlns:p14="http://schemas.microsoft.com/office/powerpoint/2010/main" val="7860091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5D097-06AA-7759-25A7-A828ACFB2E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ADFFE3-A067-EF68-FBEA-5ADCE8D611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D038742-D3F2-156A-A65F-94A3C26482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4AD466-AC26-FB8A-B1EB-0DE3C46621B4}"/>
              </a:ext>
            </a:extLst>
          </p:cNvPr>
          <p:cNvSpPr>
            <a:spLocks noGrp="1"/>
          </p:cNvSpPr>
          <p:nvPr>
            <p:ph type="dt" sz="half" idx="10"/>
          </p:nvPr>
        </p:nvSpPr>
        <p:spPr/>
        <p:txBody>
          <a:bodyPr/>
          <a:lstStyle/>
          <a:p>
            <a:fld id="{318E1609-A518-4920-9E74-72DA6F200E55}" type="datetimeFigureOut">
              <a:rPr lang="en-US" smtClean="0"/>
              <a:t>8/13/2024</a:t>
            </a:fld>
            <a:endParaRPr lang="en-US"/>
          </a:p>
        </p:txBody>
      </p:sp>
      <p:sp>
        <p:nvSpPr>
          <p:cNvPr id="6" name="Footer Placeholder 5">
            <a:extLst>
              <a:ext uri="{FF2B5EF4-FFF2-40B4-BE49-F238E27FC236}">
                <a16:creationId xmlns:a16="http://schemas.microsoft.com/office/drawing/2014/main" id="{D63DD6FA-E0A8-D7CC-3A91-30120DC8DB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31606A-EF79-A99D-4CC7-DE5F0D595530}"/>
              </a:ext>
            </a:extLst>
          </p:cNvPr>
          <p:cNvSpPr>
            <a:spLocks noGrp="1"/>
          </p:cNvSpPr>
          <p:nvPr>
            <p:ph type="sldNum" sz="quarter" idx="12"/>
          </p:nvPr>
        </p:nvSpPr>
        <p:spPr/>
        <p:txBody>
          <a:bodyPr/>
          <a:lstStyle/>
          <a:p>
            <a:fld id="{B6587672-0BF7-491F-9052-D7904A17350B}" type="slidenum">
              <a:rPr lang="en-US" smtClean="0"/>
              <a:t>‹#›</a:t>
            </a:fld>
            <a:endParaRPr lang="en-US"/>
          </a:p>
        </p:txBody>
      </p:sp>
    </p:spTree>
    <p:extLst>
      <p:ext uri="{BB962C8B-B14F-4D97-AF65-F5344CB8AC3E}">
        <p14:creationId xmlns:p14="http://schemas.microsoft.com/office/powerpoint/2010/main" val="7113049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216270-2D2C-EA7D-717C-E861D80898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9C70F2-909E-75E4-910E-A4AC496357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AAF70E-4BF8-A122-6B34-D5DDF467E7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18E1609-A518-4920-9E74-72DA6F200E55}" type="datetimeFigureOut">
              <a:rPr lang="en-US" smtClean="0"/>
              <a:t>8/13/2024</a:t>
            </a:fld>
            <a:endParaRPr lang="en-US"/>
          </a:p>
        </p:txBody>
      </p:sp>
      <p:sp>
        <p:nvSpPr>
          <p:cNvPr id="5" name="Footer Placeholder 4">
            <a:extLst>
              <a:ext uri="{FF2B5EF4-FFF2-40B4-BE49-F238E27FC236}">
                <a16:creationId xmlns:a16="http://schemas.microsoft.com/office/drawing/2014/main" id="{33E925AB-0892-6547-B1F5-1095613956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4006662-A461-5DFD-8F3E-6D03E19416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6587672-0BF7-491F-9052-D7904A17350B}" type="slidenum">
              <a:rPr lang="en-US" smtClean="0"/>
              <a:t>‹#›</a:t>
            </a:fld>
            <a:endParaRPr lang="en-US"/>
          </a:p>
        </p:txBody>
      </p:sp>
    </p:spTree>
    <p:extLst>
      <p:ext uri="{BB962C8B-B14F-4D97-AF65-F5344CB8AC3E}">
        <p14:creationId xmlns:p14="http://schemas.microsoft.com/office/powerpoint/2010/main" val="2315696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ommercialWaste@SacCounty.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6.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6.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google.com/maps/place/10863+Gold+Center+Dr%2c+Rancho+Cordova%2c+CA+95670/%4038.5917498%2c-121.290293%2c15z/data=%213m1%214b1%214m5%213m4%211s0x809add6a72f600a3:0x405c124aea610628%218m2%213d38.5917334%214d-121.2815382" TargetMode="External"/><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F43047-5368-9BB6-1599-850FA76C1733}"/>
              </a:ext>
            </a:extLst>
          </p:cNvPr>
          <p:cNvSpPr txBox="1"/>
          <p:nvPr/>
        </p:nvSpPr>
        <p:spPr>
          <a:xfrm>
            <a:off x="1420585" y="1926887"/>
            <a:ext cx="9350829" cy="3693319"/>
          </a:xfrm>
          <a:prstGeom prst="rect">
            <a:avLst/>
          </a:prstGeom>
          <a:noFill/>
        </p:spPr>
        <p:txBody>
          <a:bodyPr wrap="square" rtlCol="0">
            <a:spAutoFit/>
          </a:bodyPr>
          <a:lstStyle/>
          <a:p>
            <a:r>
              <a:rPr lang="en-US" sz="2000" b="1" i="1" dirty="0">
                <a:highlight>
                  <a:srgbClr val="FFFF00"/>
                </a:highlight>
                <a:latin typeface="Arial" panose="020B0604020202020204" pitchFamily="34" charset="0"/>
                <a:cs typeface="Arial" panose="020B0604020202020204" pitchFamily="34" charset="0"/>
              </a:rPr>
              <a:t>INSTRUCTIONS: </a:t>
            </a:r>
          </a:p>
          <a:p>
            <a:endParaRPr lang="en-US" sz="2000" b="1" i="1" dirty="0">
              <a:highlight>
                <a:srgbClr val="FFFF00"/>
              </a:highligh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This PowerPoint can be used to educate tenants on how to correctly sort and separate organic material and recyclables from the garbage. Property managers may provide the entire presentation or select slides to tenants. </a:t>
            </a: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To have a Sacramento County staff member provide a free, live presentation to tenants, property managers should contact </a:t>
            </a:r>
            <a:r>
              <a:rPr lang="en-US" sz="2000" dirty="0">
                <a:latin typeface="Arial" panose="020B0604020202020204" pitchFamily="34" charset="0"/>
                <a:cs typeface="Arial" panose="020B0604020202020204" pitchFamily="34" charset="0"/>
                <a:hlinkClick r:id="rId3"/>
              </a:rPr>
              <a:t>CommercialWaste@SacCounty.gov</a:t>
            </a:r>
            <a:r>
              <a:rPr lang="en-US" sz="2000" dirty="0">
                <a:latin typeface="Arial" panose="020B0604020202020204" pitchFamily="34" charset="0"/>
                <a:cs typeface="Arial" panose="020B0604020202020204" pitchFamily="34" charset="0"/>
              </a:rPr>
              <a:t>.  </a:t>
            </a:r>
          </a:p>
          <a:p>
            <a:endParaRPr lang="en-US" dirty="0"/>
          </a:p>
          <a:p>
            <a:endParaRPr lang="en-US" dirty="0"/>
          </a:p>
          <a:p>
            <a:endParaRPr lang="en-US" dirty="0"/>
          </a:p>
        </p:txBody>
      </p:sp>
      <p:pic>
        <p:nvPicPr>
          <p:cNvPr id="6" name="Picture 4" descr="sacctylogo">
            <a:extLst>
              <a:ext uri="{FF2B5EF4-FFF2-40B4-BE49-F238E27FC236}">
                <a16:creationId xmlns:a16="http://schemas.microsoft.com/office/drawing/2014/main" id="{AD68350F-B0BF-B6DD-C5A8-B847DB6E4F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3239" y="137156"/>
            <a:ext cx="5494347" cy="1316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358EC4AD-CCB7-BB10-F2CA-734CF9E3A322}"/>
              </a:ext>
            </a:extLst>
          </p:cNvPr>
          <p:cNvPicPr>
            <a:picLocks noChangeAspect="1"/>
          </p:cNvPicPr>
          <p:nvPr/>
        </p:nvPicPr>
        <p:blipFill>
          <a:blip r:embed="rId5"/>
          <a:stretch>
            <a:fillRect/>
          </a:stretch>
        </p:blipFill>
        <p:spPr>
          <a:xfrm>
            <a:off x="4161324" y="5785806"/>
            <a:ext cx="3547206" cy="935038"/>
          </a:xfrm>
          <a:prstGeom prst="rect">
            <a:avLst/>
          </a:prstGeom>
        </p:spPr>
      </p:pic>
    </p:spTree>
    <p:extLst>
      <p:ext uri="{BB962C8B-B14F-4D97-AF65-F5344CB8AC3E}">
        <p14:creationId xmlns:p14="http://schemas.microsoft.com/office/powerpoint/2010/main" val="8853499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84873"/>
        </a:solidFill>
        <a:effectLst/>
      </p:bgPr>
    </p:bg>
    <p:spTree>
      <p:nvGrpSpPr>
        <p:cNvPr id="1" name=""/>
        <p:cNvGrpSpPr/>
        <p:nvPr/>
      </p:nvGrpSpPr>
      <p:grpSpPr>
        <a:xfrm>
          <a:off x="0" y="0"/>
          <a:ext cx="0" cy="0"/>
          <a:chOff x="0" y="0"/>
          <a:chExt cx="0" cy="0"/>
        </a:xfrm>
      </p:grpSpPr>
      <p:sp>
        <p:nvSpPr>
          <p:cNvPr id="4101" name="Slide Number Placeholder 5"/>
          <p:cNvSpPr>
            <a:spLocks noGrp="1"/>
          </p:cNvSpPr>
          <p:nvPr>
            <p:ph type="sldNum" sz="quarter" idx="12"/>
          </p:nvPr>
        </p:nvSpPr>
        <p:spPr bwMode="auto">
          <a:xfrm>
            <a:off x="1855788" y="6248401"/>
            <a:ext cx="3540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4251A4C-BE8A-4D3F-B670-FFFDD555A216}" type="slidenum">
              <a:rPr lang="en-US" altLang="en-US">
                <a:latin typeface="Times New Roman" panose="02020603050405020304" pitchFamily="18" charset="0"/>
              </a:rPr>
              <a:pPr eaLnBrk="1" hangingPunct="1"/>
              <a:t>10</a:t>
            </a:fld>
            <a:endParaRPr lang="en-US" altLang="en-US">
              <a:latin typeface="Times New Roman" panose="02020603050405020304" pitchFamily="18" charset="0"/>
            </a:endParaRPr>
          </a:p>
        </p:txBody>
      </p:sp>
      <p:pic>
        <p:nvPicPr>
          <p:cNvPr id="6" name="Picture 5">
            <a:extLst>
              <a:ext uri="{FF2B5EF4-FFF2-40B4-BE49-F238E27FC236}">
                <a16:creationId xmlns:a16="http://schemas.microsoft.com/office/drawing/2014/main" id="{1C04C055-E298-65C9-0D91-30356EED3275}"/>
              </a:ext>
            </a:extLst>
          </p:cNvPr>
          <p:cNvPicPr>
            <a:picLocks noChangeAspect="1"/>
          </p:cNvPicPr>
          <p:nvPr/>
        </p:nvPicPr>
        <p:blipFill>
          <a:blip r:embed="rId3"/>
          <a:stretch>
            <a:fillRect/>
          </a:stretch>
        </p:blipFill>
        <p:spPr>
          <a:xfrm>
            <a:off x="7316350" y="1099375"/>
            <a:ext cx="1929250" cy="225591"/>
          </a:xfrm>
          <a:prstGeom prst="rect">
            <a:avLst/>
          </a:prstGeom>
        </p:spPr>
      </p:pic>
      <p:pic>
        <p:nvPicPr>
          <p:cNvPr id="5" name="Picture 4">
            <a:extLst>
              <a:ext uri="{FF2B5EF4-FFF2-40B4-BE49-F238E27FC236}">
                <a16:creationId xmlns:a16="http://schemas.microsoft.com/office/drawing/2014/main" id="{3D85A502-BAFE-F274-EB0F-8321E738EC32}"/>
              </a:ext>
            </a:extLst>
          </p:cNvPr>
          <p:cNvPicPr>
            <a:picLocks noChangeAspect="1"/>
          </p:cNvPicPr>
          <p:nvPr/>
        </p:nvPicPr>
        <p:blipFill>
          <a:blip r:embed="rId4"/>
          <a:stretch>
            <a:fillRect/>
          </a:stretch>
        </p:blipFill>
        <p:spPr>
          <a:xfrm>
            <a:off x="1030827" y="0"/>
            <a:ext cx="10130345" cy="6858000"/>
          </a:xfrm>
          <a:prstGeom prst="rect">
            <a:avLst/>
          </a:prstGeom>
        </p:spPr>
      </p:pic>
    </p:spTree>
    <p:extLst>
      <p:ext uri="{BB962C8B-B14F-4D97-AF65-F5344CB8AC3E}">
        <p14:creationId xmlns:p14="http://schemas.microsoft.com/office/powerpoint/2010/main" val="28135797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Slide Number Placeholder 5"/>
          <p:cNvSpPr>
            <a:spLocks noGrp="1"/>
          </p:cNvSpPr>
          <p:nvPr>
            <p:ph type="sldNum" sz="quarter" idx="12"/>
          </p:nvPr>
        </p:nvSpPr>
        <p:spPr bwMode="auto">
          <a:xfrm>
            <a:off x="1855788" y="6248401"/>
            <a:ext cx="3540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4251A4C-BE8A-4D3F-B670-FFFDD555A216}" type="slidenum">
              <a:rPr lang="en-US" altLang="en-US">
                <a:latin typeface="Times New Roman" panose="02020603050405020304" pitchFamily="18" charset="0"/>
              </a:rPr>
              <a:pPr eaLnBrk="1" hangingPunct="1"/>
              <a:t>11</a:t>
            </a:fld>
            <a:endParaRPr lang="en-US" altLang="en-US">
              <a:latin typeface="Times New Roman" panose="02020603050405020304" pitchFamily="18" charset="0"/>
            </a:endParaRPr>
          </a:p>
        </p:txBody>
      </p:sp>
      <p:pic>
        <p:nvPicPr>
          <p:cNvPr id="4102" name="Picture 4" descr="saccty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0" y="6408739"/>
            <a:ext cx="9969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flipV="1">
            <a:off x="1257590" y="992282"/>
            <a:ext cx="8550440" cy="45719"/>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6" name="Picture 25"/>
          <p:cNvPicPr>
            <a:picLocks noChangeAspect="1"/>
          </p:cNvPicPr>
          <p:nvPr/>
        </p:nvPicPr>
        <p:blipFill>
          <a:blip r:embed="rId4"/>
          <a:stretch>
            <a:fillRect/>
          </a:stretch>
        </p:blipFill>
        <p:spPr>
          <a:xfrm>
            <a:off x="7969273" y="263419"/>
            <a:ext cx="1792033" cy="472377"/>
          </a:xfrm>
          <a:prstGeom prst="rect">
            <a:avLst/>
          </a:prstGeom>
        </p:spPr>
      </p:pic>
      <p:pic>
        <p:nvPicPr>
          <p:cNvPr id="6" name="Picture 5">
            <a:extLst>
              <a:ext uri="{FF2B5EF4-FFF2-40B4-BE49-F238E27FC236}">
                <a16:creationId xmlns:a16="http://schemas.microsoft.com/office/drawing/2014/main" id="{1C04C055-E298-65C9-0D91-30356EED3275}"/>
              </a:ext>
            </a:extLst>
          </p:cNvPr>
          <p:cNvPicPr>
            <a:picLocks noChangeAspect="1"/>
          </p:cNvPicPr>
          <p:nvPr/>
        </p:nvPicPr>
        <p:blipFill>
          <a:blip r:embed="rId5"/>
          <a:stretch>
            <a:fillRect/>
          </a:stretch>
        </p:blipFill>
        <p:spPr>
          <a:xfrm>
            <a:off x="7316350" y="1099375"/>
            <a:ext cx="1929250" cy="225591"/>
          </a:xfrm>
          <a:prstGeom prst="rect">
            <a:avLst/>
          </a:prstGeom>
        </p:spPr>
      </p:pic>
      <p:sp>
        <p:nvSpPr>
          <p:cNvPr id="4" name="TextBox 3">
            <a:extLst>
              <a:ext uri="{FF2B5EF4-FFF2-40B4-BE49-F238E27FC236}">
                <a16:creationId xmlns:a16="http://schemas.microsoft.com/office/drawing/2014/main" id="{11319EA0-D069-DFF2-C438-775EDCFB1A17}"/>
              </a:ext>
            </a:extLst>
          </p:cNvPr>
          <p:cNvSpPr txBox="1"/>
          <p:nvPr/>
        </p:nvSpPr>
        <p:spPr>
          <a:xfrm>
            <a:off x="792331" y="2274838"/>
            <a:ext cx="4740479" cy="2308324"/>
          </a:xfrm>
          <a:prstGeom prst="rect">
            <a:avLst/>
          </a:prstGeom>
          <a:noFill/>
        </p:spPr>
        <p:txBody>
          <a:bodyPr wrap="square" rtlCol="0">
            <a:spAutoFit/>
          </a:bodyPr>
          <a:lstStyle/>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Film plastics and plastic bags should be reused or placed in the garbage container</a:t>
            </a:r>
          </a:p>
          <a:p>
            <a:endParaRPr lang="en-US" sz="2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Anything bagged does not get recycled </a:t>
            </a:r>
          </a:p>
        </p:txBody>
      </p:sp>
      <p:pic>
        <p:nvPicPr>
          <p:cNvPr id="8" name="Picture 7">
            <a:extLst>
              <a:ext uri="{FF2B5EF4-FFF2-40B4-BE49-F238E27FC236}">
                <a16:creationId xmlns:a16="http://schemas.microsoft.com/office/drawing/2014/main" id="{753BDA90-8365-6DC1-8CCE-C833C563C707}"/>
              </a:ext>
            </a:extLst>
          </p:cNvPr>
          <p:cNvPicPr>
            <a:picLocks noChangeAspect="1"/>
          </p:cNvPicPr>
          <p:nvPr/>
        </p:nvPicPr>
        <p:blipFill>
          <a:blip r:embed="rId6"/>
          <a:stretch>
            <a:fillRect/>
          </a:stretch>
        </p:blipFill>
        <p:spPr>
          <a:xfrm>
            <a:off x="13760" y="52142"/>
            <a:ext cx="2171854" cy="1971717"/>
          </a:xfrm>
          <a:prstGeom prst="rect">
            <a:avLst/>
          </a:prstGeom>
        </p:spPr>
      </p:pic>
      <p:grpSp>
        <p:nvGrpSpPr>
          <p:cNvPr id="9" name="Group 8">
            <a:extLst>
              <a:ext uri="{FF2B5EF4-FFF2-40B4-BE49-F238E27FC236}">
                <a16:creationId xmlns:a16="http://schemas.microsoft.com/office/drawing/2014/main" id="{073D2EAD-A755-251D-BEAD-7FBE5760B0DA}"/>
              </a:ext>
            </a:extLst>
          </p:cNvPr>
          <p:cNvGrpSpPr/>
          <p:nvPr/>
        </p:nvGrpSpPr>
        <p:grpSpPr>
          <a:xfrm>
            <a:off x="10216483" y="66633"/>
            <a:ext cx="1779334" cy="1757084"/>
            <a:chOff x="176428" y="3639879"/>
            <a:chExt cx="2162322" cy="2202814"/>
          </a:xfrm>
        </p:grpSpPr>
        <p:pic>
          <p:nvPicPr>
            <p:cNvPr id="7" name="Picture 6">
              <a:extLst>
                <a:ext uri="{FF2B5EF4-FFF2-40B4-BE49-F238E27FC236}">
                  <a16:creationId xmlns:a16="http://schemas.microsoft.com/office/drawing/2014/main" id="{EA797BA9-FBC2-7942-5CF9-4DA861849E01}"/>
                </a:ext>
              </a:extLst>
            </p:cNvPr>
            <p:cNvPicPr>
              <a:picLocks noChangeAspect="1"/>
            </p:cNvPicPr>
            <p:nvPr/>
          </p:nvPicPr>
          <p:blipFill>
            <a:blip r:embed="rId7"/>
            <a:stretch>
              <a:fillRect/>
            </a:stretch>
          </p:blipFill>
          <p:spPr>
            <a:xfrm>
              <a:off x="550192" y="3867443"/>
              <a:ext cx="1414793" cy="1747686"/>
            </a:xfrm>
            <a:prstGeom prst="rect">
              <a:avLst/>
            </a:prstGeom>
          </p:spPr>
        </p:pic>
        <p:sp>
          <p:nvSpPr>
            <p:cNvPr id="16" name="Oval 15">
              <a:extLst>
                <a:ext uri="{FF2B5EF4-FFF2-40B4-BE49-F238E27FC236}">
                  <a16:creationId xmlns:a16="http://schemas.microsoft.com/office/drawing/2014/main" id="{BCAA58FC-AA17-EB55-406A-2882470CC1B8}"/>
                </a:ext>
              </a:extLst>
            </p:cNvPr>
            <p:cNvSpPr/>
            <p:nvPr/>
          </p:nvSpPr>
          <p:spPr>
            <a:xfrm>
              <a:off x="176428" y="3639879"/>
              <a:ext cx="2162322" cy="2202814"/>
            </a:xfrm>
            <a:prstGeom prst="ellipse">
              <a:avLst/>
            </a:prstGeom>
            <a:noFill/>
            <a:ln w="76200">
              <a:solidFill>
                <a:srgbClr val="E51D3A"/>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cxnSp>
        <p:nvCxnSpPr>
          <p:cNvPr id="24" name="Straight Connector 23">
            <a:extLst>
              <a:ext uri="{FF2B5EF4-FFF2-40B4-BE49-F238E27FC236}">
                <a16:creationId xmlns:a16="http://schemas.microsoft.com/office/drawing/2014/main" id="{F4442422-C5CD-5C7A-1272-297344FC8B70}"/>
              </a:ext>
            </a:extLst>
          </p:cNvPr>
          <p:cNvCxnSpPr>
            <a:cxnSpLocks/>
            <a:stCxn id="16" idx="7"/>
            <a:endCxn id="16" idx="3"/>
          </p:cNvCxnSpPr>
          <p:nvPr/>
        </p:nvCxnSpPr>
        <p:spPr>
          <a:xfrm flipH="1">
            <a:off x="10477060" y="323952"/>
            <a:ext cx="1258180" cy="1242446"/>
          </a:xfrm>
          <a:prstGeom prst="line">
            <a:avLst/>
          </a:prstGeom>
          <a:ln w="76200">
            <a:solidFill>
              <a:srgbClr val="E51D3A"/>
            </a:solidFill>
          </a:ln>
        </p:spPr>
        <p:style>
          <a:lnRef idx="2">
            <a:schemeClr val="accent1"/>
          </a:lnRef>
          <a:fillRef idx="0">
            <a:schemeClr val="accent1"/>
          </a:fillRef>
          <a:effectRef idx="1">
            <a:schemeClr val="accent1"/>
          </a:effectRef>
          <a:fontRef idx="minor">
            <a:schemeClr val="tx1"/>
          </a:fontRef>
        </p:style>
      </p:cxnSp>
      <p:sp>
        <p:nvSpPr>
          <p:cNvPr id="4103" name="TextBox 2"/>
          <p:cNvSpPr txBox="1">
            <a:spLocks noChangeArrowheads="1"/>
          </p:cNvSpPr>
          <p:nvPr/>
        </p:nvSpPr>
        <p:spPr bwMode="auto">
          <a:xfrm>
            <a:off x="2977080" y="66633"/>
            <a:ext cx="475743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dirty="0">
                <a:cs typeface="Arial" panose="020B0604020202020204" pitchFamily="34" charset="0"/>
              </a:rPr>
              <a:t>Don’t Bag Recyclables – Place Loose in Container</a:t>
            </a:r>
          </a:p>
        </p:txBody>
      </p:sp>
      <p:cxnSp>
        <p:nvCxnSpPr>
          <p:cNvPr id="3" name="Straight Connector 2"/>
          <p:cNvCxnSpPr>
            <a:cxnSpLocks/>
          </p:cNvCxnSpPr>
          <p:nvPr/>
        </p:nvCxnSpPr>
        <p:spPr>
          <a:xfrm flipH="1">
            <a:off x="1888331" y="6288997"/>
            <a:ext cx="921781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descr="A group of men working on a machine&#10;&#10;Description automatically generated">
            <a:extLst>
              <a:ext uri="{FF2B5EF4-FFF2-40B4-BE49-F238E27FC236}">
                <a16:creationId xmlns:a16="http://schemas.microsoft.com/office/drawing/2014/main" id="{6481A784-00E9-7347-580E-759FADC1F0F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30557" y="1890194"/>
            <a:ext cx="4057681" cy="3421997"/>
          </a:xfrm>
          <a:prstGeom prst="rect">
            <a:avLst/>
          </a:prstGeom>
        </p:spPr>
      </p:pic>
    </p:spTree>
    <p:extLst>
      <p:ext uri="{BB962C8B-B14F-4D97-AF65-F5344CB8AC3E}">
        <p14:creationId xmlns:p14="http://schemas.microsoft.com/office/powerpoint/2010/main" val="7399579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Slide Number Placeholder 5"/>
          <p:cNvSpPr>
            <a:spLocks noGrp="1"/>
          </p:cNvSpPr>
          <p:nvPr>
            <p:ph type="sldNum" sz="quarter" idx="12"/>
          </p:nvPr>
        </p:nvSpPr>
        <p:spPr bwMode="auto">
          <a:xfrm>
            <a:off x="1855788" y="6248401"/>
            <a:ext cx="3540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4251A4C-BE8A-4D3F-B670-FFFDD555A216}" type="slidenum">
              <a:rPr lang="en-US" altLang="en-US">
                <a:latin typeface="Times New Roman" panose="02020603050405020304" pitchFamily="18" charset="0"/>
              </a:rPr>
              <a:pPr eaLnBrk="1" hangingPunct="1"/>
              <a:t>12</a:t>
            </a:fld>
            <a:endParaRPr lang="en-US" altLang="en-US">
              <a:latin typeface="Times New Roman" panose="02020603050405020304" pitchFamily="18" charset="0"/>
            </a:endParaRPr>
          </a:p>
        </p:txBody>
      </p:sp>
      <p:pic>
        <p:nvPicPr>
          <p:cNvPr id="4102" name="Picture 4" descr="saccty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0" y="6408739"/>
            <a:ext cx="9969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flipV="1">
            <a:off x="1257590" y="992282"/>
            <a:ext cx="8550440" cy="45719"/>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6" name="Picture 25"/>
          <p:cNvPicPr>
            <a:picLocks noChangeAspect="1"/>
          </p:cNvPicPr>
          <p:nvPr/>
        </p:nvPicPr>
        <p:blipFill>
          <a:blip r:embed="rId4"/>
          <a:stretch>
            <a:fillRect/>
          </a:stretch>
        </p:blipFill>
        <p:spPr>
          <a:xfrm>
            <a:off x="7969273" y="263419"/>
            <a:ext cx="1792033" cy="472377"/>
          </a:xfrm>
          <a:prstGeom prst="rect">
            <a:avLst/>
          </a:prstGeom>
        </p:spPr>
      </p:pic>
      <p:pic>
        <p:nvPicPr>
          <p:cNvPr id="6" name="Picture 5">
            <a:extLst>
              <a:ext uri="{FF2B5EF4-FFF2-40B4-BE49-F238E27FC236}">
                <a16:creationId xmlns:a16="http://schemas.microsoft.com/office/drawing/2014/main" id="{1C04C055-E298-65C9-0D91-30356EED3275}"/>
              </a:ext>
            </a:extLst>
          </p:cNvPr>
          <p:cNvPicPr>
            <a:picLocks noChangeAspect="1"/>
          </p:cNvPicPr>
          <p:nvPr/>
        </p:nvPicPr>
        <p:blipFill>
          <a:blip r:embed="rId5"/>
          <a:stretch>
            <a:fillRect/>
          </a:stretch>
        </p:blipFill>
        <p:spPr>
          <a:xfrm>
            <a:off x="7316350" y="1099375"/>
            <a:ext cx="1929250" cy="225591"/>
          </a:xfrm>
          <a:prstGeom prst="rect">
            <a:avLst/>
          </a:prstGeom>
        </p:spPr>
      </p:pic>
      <p:sp>
        <p:nvSpPr>
          <p:cNvPr id="4103" name="TextBox 2"/>
          <p:cNvSpPr txBox="1">
            <a:spLocks noChangeArrowheads="1"/>
          </p:cNvSpPr>
          <p:nvPr/>
        </p:nvSpPr>
        <p:spPr bwMode="auto">
          <a:xfrm>
            <a:off x="2977080" y="66633"/>
            <a:ext cx="475743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dirty="0">
                <a:cs typeface="Arial" panose="020B0604020202020204" pitchFamily="34" charset="0"/>
              </a:rPr>
              <a:t>Don’t Bag Recyclables – Place Loose in Container</a:t>
            </a:r>
          </a:p>
        </p:txBody>
      </p:sp>
      <p:cxnSp>
        <p:nvCxnSpPr>
          <p:cNvPr id="3" name="Straight Connector 2"/>
          <p:cNvCxnSpPr>
            <a:cxnSpLocks/>
          </p:cNvCxnSpPr>
          <p:nvPr/>
        </p:nvCxnSpPr>
        <p:spPr>
          <a:xfrm flipH="1">
            <a:off x="1888331" y="6288997"/>
            <a:ext cx="921781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5C999950-23DF-61DF-1104-897737325E6B}"/>
              </a:ext>
            </a:extLst>
          </p:cNvPr>
          <p:cNvPicPr>
            <a:picLocks noChangeAspect="1"/>
          </p:cNvPicPr>
          <p:nvPr/>
        </p:nvPicPr>
        <p:blipFill>
          <a:blip r:embed="rId6"/>
          <a:stretch>
            <a:fillRect/>
          </a:stretch>
        </p:blipFill>
        <p:spPr>
          <a:xfrm>
            <a:off x="789214" y="1386340"/>
            <a:ext cx="10613571" cy="5300601"/>
          </a:xfrm>
          <a:prstGeom prst="rect">
            <a:avLst/>
          </a:prstGeom>
        </p:spPr>
      </p:pic>
    </p:spTree>
    <p:extLst>
      <p:ext uri="{BB962C8B-B14F-4D97-AF65-F5344CB8AC3E}">
        <p14:creationId xmlns:p14="http://schemas.microsoft.com/office/powerpoint/2010/main" val="409622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14042"/>
        </a:solidFill>
        <a:effectLst/>
      </p:bgPr>
    </p:bg>
    <p:spTree>
      <p:nvGrpSpPr>
        <p:cNvPr id="1" name=""/>
        <p:cNvGrpSpPr/>
        <p:nvPr/>
      </p:nvGrpSpPr>
      <p:grpSpPr>
        <a:xfrm>
          <a:off x="0" y="0"/>
          <a:ext cx="0" cy="0"/>
          <a:chOff x="0" y="0"/>
          <a:chExt cx="0" cy="0"/>
        </a:xfrm>
      </p:grpSpPr>
      <p:sp>
        <p:nvSpPr>
          <p:cNvPr id="4101" name="Slide Number Placeholder 5"/>
          <p:cNvSpPr>
            <a:spLocks noGrp="1"/>
          </p:cNvSpPr>
          <p:nvPr>
            <p:ph type="sldNum" sz="quarter" idx="12"/>
          </p:nvPr>
        </p:nvSpPr>
        <p:spPr bwMode="auto">
          <a:xfrm>
            <a:off x="1855788" y="6248401"/>
            <a:ext cx="3540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4251A4C-BE8A-4D3F-B670-FFFDD555A216}" type="slidenum">
              <a:rPr lang="en-US" altLang="en-US">
                <a:latin typeface="Times New Roman" panose="02020603050405020304" pitchFamily="18" charset="0"/>
              </a:rPr>
              <a:pPr eaLnBrk="1" hangingPunct="1"/>
              <a:t>13</a:t>
            </a:fld>
            <a:endParaRPr lang="en-US" altLang="en-US">
              <a:latin typeface="Times New Roman" panose="02020603050405020304" pitchFamily="18" charset="0"/>
            </a:endParaRPr>
          </a:p>
        </p:txBody>
      </p:sp>
      <p:pic>
        <p:nvPicPr>
          <p:cNvPr id="4" name="Picture 3">
            <a:extLst>
              <a:ext uri="{FF2B5EF4-FFF2-40B4-BE49-F238E27FC236}">
                <a16:creationId xmlns:a16="http://schemas.microsoft.com/office/drawing/2014/main" id="{203EB29B-E054-0F5D-C3E3-60D76A021983}"/>
              </a:ext>
            </a:extLst>
          </p:cNvPr>
          <p:cNvPicPr>
            <a:picLocks noChangeAspect="1"/>
          </p:cNvPicPr>
          <p:nvPr/>
        </p:nvPicPr>
        <p:blipFill>
          <a:blip r:embed="rId3"/>
          <a:stretch>
            <a:fillRect/>
          </a:stretch>
        </p:blipFill>
        <p:spPr>
          <a:xfrm>
            <a:off x="1456764" y="0"/>
            <a:ext cx="9278471" cy="6858000"/>
          </a:xfrm>
          <a:prstGeom prst="rect">
            <a:avLst/>
          </a:prstGeom>
        </p:spPr>
      </p:pic>
    </p:spTree>
    <p:extLst>
      <p:ext uri="{BB962C8B-B14F-4D97-AF65-F5344CB8AC3E}">
        <p14:creationId xmlns:p14="http://schemas.microsoft.com/office/powerpoint/2010/main" val="14124862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Slide Number Placeholder 5"/>
          <p:cNvSpPr>
            <a:spLocks noGrp="1"/>
          </p:cNvSpPr>
          <p:nvPr>
            <p:ph type="sldNum" sz="quarter" idx="12"/>
          </p:nvPr>
        </p:nvSpPr>
        <p:spPr bwMode="auto">
          <a:xfrm>
            <a:off x="1855788" y="6248401"/>
            <a:ext cx="3540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4251A4C-BE8A-4D3F-B670-FFFDD555A216}" type="slidenum">
              <a:rPr lang="en-US" altLang="en-US">
                <a:latin typeface="Times New Roman" panose="02020603050405020304" pitchFamily="18" charset="0"/>
              </a:rPr>
              <a:pPr eaLnBrk="1" hangingPunct="1"/>
              <a:t>14</a:t>
            </a:fld>
            <a:endParaRPr lang="en-US" altLang="en-US">
              <a:latin typeface="Times New Roman" panose="02020603050405020304" pitchFamily="18" charset="0"/>
            </a:endParaRPr>
          </a:p>
        </p:txBody>
      </p:sp>
      <p:pic>
        <p:nvPicPr>
          <p:cNvPr id="4102" name="Picture 4" descr="saccty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0" y="6408739"/>
            <a:ext cx="9969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Box 2"/>
          <p:cNvSpPr txBox="1">
            <a:spLocks noChangeArrowheads="1"/>
          </p:cNvSpPr>
          <p:nvPr/>
        </p:nvSpPr>
        <p:spPr bwMode="auto">
          <a:xfrm>
            <a:off x="1834017" y="389416"/>
            <a:ext cx="8305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dirty="0">
                <a:cs typeface="Arial" panose="020B0604020202020204" pitchFamily="34" charset="0"/>
              </a:rPr>
              <a:t>Household Hazardous Waste &amp; ABOP</a:t>
            </a:r>
          </a:p>
        </p:txBody>
      </p:sp>
      <p:cxnSp>
        <p:nvCxnSpPr>
          <p:cNvPr id="3" name="Straight Connector 2"/>
          <p:cNvCxnSpPr/>
          <p:nvPr/>
        </p:nvCxnSpPr>
        <p:spPr>
          <a:xfrm flipH="1">
            <a:off x="1871664" y="6248400"/>
            <a:ext cx="841533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871664" y="1027114"/>
            <a:ext cx="8415337" cy="46037"/>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6" name="Picture 25"/>
          <p:cNvPicPr>
            <a:picLocks noChangeAspect="1"/>
          </p:cNvPicPr>
          <p:nvPr/>
        </p:nvPicPr>
        <p:blipFill>
          <a:blip r:embed="rId4"/>
          <a:stretch>
            <a:fillRect/>
          </a:stretch>
        </p:blipFill>
        <p:spPr>
          <a:xfrm>
            <a:off x="8494968" y="397680"/>
            <a:ext cx="1792033" cy="472377"/>
          </a:xfrm>
          <a:prstGeom prst="rect">
            <a:avLst/>
          </a:prstGeom>
        </p:spPr>
      </p:pic>
      <p:pic>
        <p:nvPicPr>
          <p:cNvPr id="12" name="Picture 11"/>
          <p:cNvPicPr>
            <a:picLocks noChangeAspect="1"/>
          </p:cNvPicPr>
          <p:nvPr/>
        </p:nvPicPr>
        <p:blipFill>
          <a:blip r:embed="rId5"/>
          <a:stretch>
            <a:fillRect/>
          </a:stretch>
        </p:blipFill>
        <p:spPr>
          <a:xfrm>
            <a:off x="1767807" y="1113690"/>
            <a:ext cx="4838842" cy="5043444"/>
          </a:xfrm>
          <a:prstGeom prst="rect">
            <a:avLst/>
          </a:prstGeom>
        </p:spPr>
      </p:pic>
      <p:sp>
        <p:nvSpPr>
          <p:cNvPr id="15" name="Subtitle 1"/>
          <p:cNvSpPr txBox="1">
            <a:spLocks/>
          </p:cNvSpPr>
          <p:nvPr/>
        </p:nvSpPr>
        <p:spPr>
          <a:xfrm>
            <a:off x="1834017" y="1078803"/>
            <a:ext cx="4772632" cy="860594"/>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sz="1600" b="1" dirty="0"/>
          </a:p>
        </p:txBody>
      </p:sp>
      <p:pic>
        <p:nvPicPr>
          <p:cNvPr id="5" name="Picture 4" descr="A qr code on a white background&#10;&#10;Description automatically generated">
            <a:extLst>
              <a:ext uri="{FF2B5EF4-FFF2-40B4-BE49-F238E27FC236}">
                <a16:creationId xmlns:a16="http://schemas.microsoft.com/office/drawing/2014/main" id="{2F506292-9F54-ED7A-85E5-123BB5C9EF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6217" y="2665149"/>
            <a:ext cx="2857500" cy="2857500"/>
          </a:xfrm>
          <a:prstGeom prst="rect">
            <a:avLst/>
          </a:prstGeom>
        </p:spPr>
      </p:pic>
      <p:sp>
        <p:nvSpPr>
          <p:cNvPr id="6" name="TextBox 5">
            <a:extLst>
              <a:ext uri="{FF2B5EF4-FFF2-40B4-BE49-F238E27FC236}">
                <a16:creationId xmlns:a16="http://schemas.microsoft.com/office/drawing/2014/main" id="{ECE31B82-E8C8-4E28-45A0-83A7C151AD61}"/>
              </a:ext>
            </a:extLst>
          </p:cNvPr>
          <p:cNvSpPr txBox="1"/>
          <p:nvPr/>
        </p:nvSpPr>
        <p:spPr>
          <a:xfrm>
            <a:off x="6934234" y="1833161"/>
            <a:ext cx="3121466" cy="1015663"/>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Visit SacGreenTeam.com for a list of free drop-off locations: </a:t>
            </a:r>
          </a:p>
        </p:txBody>
      </p:sp>
    </p:spTree>
    <p:extLst>
      <p:ext uri="{BB962C8B-B14F-4D97-AF65-F5344CB8AC3E}">
        <p14:creationId xmlns:p14="http://schemas.microsoft.com/office/powerpoint/2010/main" val="34032808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Slide Number Placeholder 5"/>
          <p:cNvSpPr>
            <a:spLocks noGrp="1"/>
          </p:cNvSpPr>
          <p:nvPr>
            <p:ph type="sldNum" sz="quarter" idx="12"/>
          </p:nvPr>
        </p:nvSpPr>
        <p:spPr bwMode="auto">
          <a:xfrm>
            <a:off x="1855788" y="6248401"/>
            <a:ext cx="3540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4251A4C-BE8A-4D3F-B670-FFFDD555A216}" type="slidenum">
              <a:rPr lang="en-US" altLang="en-US">
                <a:latin typeface="Times New Roman" panose="02020603050405020304" pitchFamily="18" charset="0"/>
              </a:rPr>
              <a:pPr eaLnBrk="1" hangingPunct="1"/>
              <a:t>15</a:t>
            </a:fld>
            <a:endParaRPr lang="en-US" altLang="en-US">
              <a:latin typeface="Times New Roman" panose="02020603050405020304" pitchFamily="18" charset="0"/>
            </a:endParaRPr>
          </a:p>
        </p:txBody>
      </p:sp>
      <p:pic>
        <p:nvPicPr>
          <p:cNvPr id="4102" name="Picture 4" descr="saccty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0" y="6408739"/>
            <a:ext cx="9969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Box 2"/>
          <p:cNvSpPr txBox="1">
            <a:spLocks noChangeArrowheads="1"/>
          </p:cNvSpPr>
          <p:nvPr/>
        </p:nvSpPr>
        <p:spPr bwMode="auto">
          <a:xfrm>
            <a:off x="1905000" y="423725"/>
            <a:ext cx="8305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dirty="0">
                <a:cs typeface="Arial" panose="020B0604020202020204" pitchFamily="34" charset="0"/>
              </a:rPr>
              <a:t>Free Drop-off Items </a:t>
            </a:r>
          </a:p>
        </p:txBody>
      </p:sp>
      <p:cxnSp>
        <p:nvCxnSpPr>
          <p:cNvPr id="3" name="Straight Connector 2"/>
          <p:cNvCxnSpPr/>
          <p:nvPr/>
        </p:nvCxnSpPr>
        <p:spPr>
          <a:xfrm flipH="1">
            <a:off x="1871664" y="6248400"/>
            <a:ext cx="841533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871664" y="1027114"/>
            <a:ext cx="8415337" cy="46037"/>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6" name="Picture 25"/>
          <p:cNvPicPr>
            <a:picLocks noChangeAspect="1"/>
          </p:cNvPicPr>
          <p:nvPr/>
        </p:nvPicPr>
        <p:blipFill>
          <a:blip r:embed="rId4"/>
          <a:stretch>
            <a:fillRect/>
          </a:stretch>
        </p:blipFill>
        <p:spPr>
          <a:xfrm>
            <a:off x="8494968" y="397680"/>
            <a:ext cx="1792033" cy="472377"/>
          </a:xfrm>
          <a:prstGeom prst="rect">
            <a:avLst/>
          </a:prstGeom>
        </p:spPr>
      </p:pic>
      <p:sp>
        <p:nvSpPr>
          <p:cNvPr id="15" name="Subtitle 1"/>
          <p:cNvSpPr txBox="1">
            <a:spLocks/>
          </p:cNvSpPr>
          <p:nvPr/>
        </p:nvSpPr>
        <p:spPr>
          <a:xfrm>
            <a:off x="1834017" y="1078803"/>
            <a:ext cx="4772632" cy="860594"/>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sz="1600" b="1" dirty="0"/>
          </a:p>
        </p:txBody>
      </p:sp>
      <p:sp>
        <p:nvSpPr>
          <p:cNvPr id="16" name="Subtitle 1"/>
          <p:cNvSpPr txBox="1">
            <a:spLocks/>
          </p:cNvSpPr>
          <p:nvPr/>
        </p:nvSpPr>
        <p:spPr>
          <a:xfrm>
            <a:off x="1524000" y="1153250"/>
            <a:ext cx="4419600" cy="1732632"/>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sz="1800" dirty="0">
              <a:solidFill>
                <a:schemeClr val="tx1"/>
              </a:solidFill>
            </a:endParaRPr>
          </a:p>
        </p:txBody>
      </p:sp>
      <p:pic>
        <p:nvPicPr>
          <p:cNvPr id="5" name="Picture 4">
            <a:extLst>
              <a:ext uri="{FF2B5EF4-FFF2-40B4-BE49-F238E27FC236}">
                <a16:creationId xmlns:a16="http://schemas.microsoft.com/office/drawing/2014/main" id="{3A12886C-C2CF-FB10-9573-99A6C14441EB}"/>
              </a:ext>
            </a:extLst>
          </p:cNvPr>
          <p:cNvPicPr>
            <a:picLocks noChangeAspect="1"/>
          </p:cNvPicPr>
          <p:nvPr/>
        </p:nvPicPr>
        <p:blipFill>
          <a:blip r:embed="rId5"/>
          <a:stretch>
            <a:fillRect/>
          </a:stretch>
        </p:blipFill>
        <p:spPr>
          <a:xfrm>
            <a:off x="5376680" y="1468919"/>
            <a:ext cx="5172196" cy="4131302"/>
          </a:xfrm>
          <a:prstGeom prst="rect">
            <a:avLst/>
          </a:prstGeom>
          <a:ln>
            <a:solidFill>
              <a:schemeClr val="tx2"/>
            </a:solidFill>
          </a:ln>
        </p:spPr>
      </p:pic>
      <p:sp>
        <p:nvSpPr>
          <p:cNvPr id="7" name="TextBox 6">
            <a:extLst>
              <a:ext uri="{FF2B5EF4-FFF2-40B4-BE49-F238E27FC236}">
                <a16:creationId xmlns:a16="http://schemas.microsoft.com/office/drawing/2014/main" id="{17E9CE08-9C20-B47C-C40F-6E165304EAE4}"/>
              </a:ext>
            </a:extLst>
          </p:cNvPr>
          <p:cNvSpPr txBox="1"/>
          <p:nvPr/>
        </p:nvSpPr>
        <p:spPr>
          <a:xfrm>
            <a:off x="1913914" y="5187037"/>
            <a:ext cx="3462767" cy="707886"/>
          </a:xfrm>
          <a:prstGeom prst="rect">
            <a:avLst/>
          </a:prstGeom>
          <a:noFill/>
        </p:spPr>
        <p:txBody>
          <a:bodyPr wrap="square">
            <a:spAutoFit/>
          </a:bodyPr>
          <a:lstStyle/>
          <a:p>
            <a:pPr algn="ctr"/>
            <a:r>
              <a:rPr lang="en-US" sz="2000" dirty="0">
                <a:latin typeface="Arial" panose="020B0604020202020204" pitchFamily="34" charset="0"/>
                <a:cs typeface="Arial" panose="020B0604020202020204" pitchFamily="34" charset="0"/>
              </a:rPr>
              <a:t>Visit SacGreenTeam.com for more information</a:t>
            </a:r>
          </a:p>
        </p:txBody>
      </p:sp>
      <p:sp>
        <p:nvSpPr>
          <p:cNvPr id="8" name="TextBox 7">
            <a:extLst>
              <a:ext uri="{FF2B5EF4-FFF2-40B4-BE49-F238E27FC236}">
                <a16:creationId xmlns:a16="http://schemas.microsoft.com/office/drawing/2014/main" id="{AEB57A66-4B3A-2411-ACE4-25F901D87371}"/>
              </a:ext>
            </a:extLst>
          </p:cNvPr>
          <p:cNvSpPr txBox="1"/>
          <p:nvPr/>
        </p:nvSpPr>
        <p:spPr>
          <a:xfrm>
            <a:off x="2032794" y="1509100"/>
            <a:ext cx="3225006" cy="1631216"/>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Accepted at either the North Area Recovery Station or Kiefer Landfill</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Load must only include free items</a:t>
            </a:r>
          </a:p>
        </p:txBody>
      </p:sp>
      <p:pic>
        <p:nvPicPr>
          <p:cNvPr id="10" name="Picture 9" descr="A qr code on a white background&#10;&#10;Description automatically generated">
            <a:extLst>
              <a:ext uri="{FF2B5EF4-FFF2-40B4-BE49-F238E27FC236}">
                <a16:creationId xmlns:a16="http://schemas.microsoft.com/office/drawing/2014/main" id="{7AF3B92C-76D9-3683-67D2-454E190F631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79965" y="3062242"/>
            <a:ext cx="2202871" cy="2202871"/>
          </a:xfrm>
          <a:prstGeom prst="rect">
            <a:avLst/>
          </a:prstGeom>
        </p:spPr>
      </p:pic>
    </p:spTree>
    <p:extLst>
      <p:ext uri="{BB962C8B-B14F-4D97-AF65-F5344CB8AC3E}">
        <p14:creationId xmlns:p14="http://schemas.microsoft.com/office/powerpoint/2010/main" val="793619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Slide Number Placeholder 5"/>
          <p:cNvSpPr>
            <a:spLocks noGrp="1"/>
          </p:cNvSpPr>
          <p:nvPr>
            <p:ph type="sldNum" sz="quarter" idx="12"/>
          </p:nvPr>
        </p:nvSpPr>
        <p:spPr bwMode="auto">
          <a:xfrm>
            <a:off x="1855788" y="6248401"/>
            <a:ext cx="3540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4251A4C-BE8A-4D3F-B670-FFFDD555A216}" type="slidenum">
              <a:rPr lang="en-US" altLang="en-US">
                <a:latin typeface="Times New Roman" panose="02020603050405020304" pitchFamily="18" charset="0"/>
              </a:rPr>
              <a:pPr eaLnBrk="1" hangingPunct="1"/>
              <a:t>16</a:t>
            </a:fld>
            <a:endParaRPr lang="en-US" altLang="en-US">
              <a:latin typeface="Times New Roman" panose="02020603050405020304" pitchFamily="18" charset="0"/>
            </a:endParaRPr>
          </a:p>
        </p:txBody>
      </p:sp>
      <p:pic>
        <p:nvPicPr>
          <p:cNvPr id="4102" name="Picture 4" descr="saccty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0" y="6408739"/>
            <a:ext cx="9969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Box 2"/>
          <p:cNvSpPr txBox="1">
            <a:spLocks noChangeArrowheads="1"/>
          </p:cNvSpPr>
          <p:nvPr/>
        </p:nvSpPr>
        <p:spPr bwMode="auto">
          <a:xfrm>
            <a:off x="1835150" y="294376"/>
            <a:ext cx="8305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dirty="0">
                <a:cs typeface="Arial" panose="020B0604020202020204" pitchFamily="34" charset="0"/>
              </a:rPr>
              <a:t>Thank You!</a:t>
            </a:r>
          </a:p>
        </p:txBody>
      </p:sp>
      <p:cxnSp>
        <p:nvCxnSpPr>
          <p:cNvPr id="3" name="Straight Connector 2"/>
          <p:cNvCxnSpPr/>
          <p:nvPr/>
        </p:nvCxnSpPr>
        <p:spPr>
          <a:xfrm flipH="1">
            <a:off x="1871664" y="6248400"/>
            <a:ext cx="841533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871664" y="1027114"/>
            <a:ext cx="8415337" cy="46037"/>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 name="Picture 9"/>
          <p:cNvPicPr>
            <a:picLocks noChangeAspect="1"/>
          </p:cNvPicPr>
          <p:nvPr/>
        </p:nvPicPr>
        <p:blipFill>
          <a:blip r:embed="rId4"/>
          <a:stretch>
            <a:fillRect/>
          </a:stretch>
        </p:blipFill>
        <p:spPr>
          <a:xfrm>
            <a:off x="8379778" y="387942"/>
            <a:ext cx="1907223" cy="502741"/>
          </a:xfrm>
          <a:prstGeom prst="rect">
            <a:avLst/>
          </a:prstGeom>
        </p:spPr>
      </p:pic>
      <p:sp>
        <p:nvSpPr>
          <p:cNvPr id="13" name="Title 3"/>
          <p:cNvSpPr>
            <a:spLocks noGrp="1"/>
          </p:cNvSpPr>
          <p:nvPr>
            <p:ph type="title"/>
          </p:nvPr>
        </p:nvSpPr>
        <p:spPr>
          <a:xfrm>
            <a:off x="2356696" y="1952615"/>
            <a:ext cx="7262707" cy="914400"/>
          </a:xfrm>
        </p:spPr>
        <p:txBody>
          <a:bodyPr>
            <a:normAutofit fontScale="90000"/>
          </a:bodyPr>
          <a:lstStyle/>
          <a:p>
            <a:pPr algn="ctr"/>
            <a:r>
              <a:rPr lang="en-US" sz="4000" i="1" dirty="0">
                <a:solidFill>
                  <a:schemeClr val="tx1"/>
                </a:solidFill>
                <a:latin typeface="Arial" panose="020B0604020202020204" pitchFamily="34" charset="0"/>
                <a:cs typeface="Arial" panose="020B0604020202020204" pitchFamily="34" charset="0"/>
              </a:rPr>
              <a:t>For more information, please visit: </a:t>
            </a:r>
            <a:br>
              <a:rPr lang="en-US" sz="4000" i="1" dirty="0">
                <a:solidFill>
                  <a:schemeClr val="tx1"/>
                </a:solidFill>
                <a:latin typeface="Arial" panose="020B0604020202020204" pitchFamily="34" charset="0"/>
                <a:cs typeface="Arial" panose="020B0604020202020204" pitchFamily="34" charset="0"/>
              </a:rPr>
            </a:br>
            <a:r>
              <a:rPr lang="en-US" sz="4000" i="1" dirty="0">
                <a:solidFill>
                  <a:schemeClr val="tx1"/>
                </a:solidFill>
                <a:latin typeface="Arial" panose="020B0604020202020204" pitchFamily="34" charset="0"/>
                <a:cs typeface="Arial" panose="020B0604020202020204" pitchFamily="34" charset="0"/>
              </a:rPr>
              <a:t>SacGreenTeam.com  </a:t>
            </a:r>
            <a:br>
              <a:rPr lang="en-US" sz="4400" dirty="0">
                <a:solidFill>
                  <a:schemeClr val="tx1"/>
                </a:solidFill>
              </a:rPr>
            </a:br>
            <a:endParaRPr lang="en-US" dirty="0"/>
          </a:p>
        </p:txBody>
      </p:sp>
      <p:pic>
        <p:nvPicPr>
          <p:cNvPr id="6" name="Picture 5" descr="A qr code on a white background&#10;&#10;Description automatically generated">
            <a:extLst>
              <a:ext uri="{FF2B5EF4-FFF2-40B4-BE49-F238E27FC236}">
                <a16:creationId xmlns:a16="http://schemas.microsoft.com/office/drawing/2014/main" id="{6BE6402F-85DD-EF22-84FB-FE99DB7113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0582" y="2867015"/>
            <a:ext cx="2857500" cy="2857500"/>
          </a:xfrm>
          <a:prstGeom prst="rect">
            <a:avLst/>
          </a:prstGeom>
          <a:ln>
            <a:noFill/>
          </a:ln>
        </p:spPr>
      </p:pic>
    </p:spTree>
    <p:extLst>
      <p:ext uri="{BB962C8B-B14F-4D97-AF65-F5344CB8AC3E}">
        <p14:creationId xmlns:p14="http://schemas.microsoft.com/office/powerpoint/2010/main" val="20560384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25934-613D-1960-D9F2-09A5205827E8}"/>
              </a:ext>
            </a:extLst>
          </p:cNvPr>
          <p:cNvSpPr>
            <a:spLocks noGrp="1"/>
          </p:cNvSpPr>
          <p:nvPr>
            <p:ph type="ctrTitle"/>
          </p:nvPr>
        </p:nvSpPr>
        <p:spPr>
          <a:xfrm>
            <a:off x="426718" y="2987578"/>
            <a:ext cx="11765281" cy="1533526"/>
          </a:xfrm>
        </p:spPr>
        <p:txBody>
          <a:bodyPr>
            <a:noAutofit/>
          </a:bodyPr>
          <a:lstStyle/>
          <a:p>
            <a:r>
              <a:rPr lang="en-US" sz="4800" dirty="0"/>
              <a:t>Organics, Recycling, and Garbage Collection </a:t>
            </a:r>
            <a:br>
              <a:rPr lang="en-US" sz="4800" dirty="0"/>
            </a:br>
            <a:r>
              <a:rPr lang="en-US" sz="4800" dirty="0"/>
              <a:t>at Multifamily Properties</a:t>
            </a:r>
          </a:p>
        </p:txBody>
      </p:sp>
      <p:sp>
        <p:nvSpPr>
          <p:cNvPr id="3" name="Subtitle 2">
            <a:extLst>
              <a:ext uri="{FF2B5EF4-FFF2-40B4-BE49-F238E27FC236}">
                <a16:creationId xmlns:a16="http://schemas.microsoft.com/office/drawing/2014/main" id="{D02DA6F9-EEA5-13B7-7FDE-69D20CB1AC65}"/>
              </a:ext>
            </a:extLst>
          </p:cNvPr>
          <p:cNvSpPr>
            <a:spLocks noGrp="1"/>
          </p:cNvSpPr>
          <p:nvPr>
            <p:ph type="subTitle" idx="1"/>
          </p:nvPr>
        </p:nvSpPr>
        <p:spPr>
          <a:xfrm>
            <a:off x="1073617" y="1453510"/>
            <a:ext cx="10044764" cy="669204"/>
          </a:xfrm>
        </p:spPr>
        <p:txBody>
          <a:bodyPr>
            <a:normAutofit/>
          </a:bodyPr>
          <a:lstStyle/>
          <a:p>
            <a:r>
              <a:rPr lang="en-US" sz="3200" dirty="0"/>
              <a:t>Department of Waste Management &amp; Recycling</a:t>
            </a:r>
          </a:p>
        </p:txBody>
      </p:sp>
      <p:pic>
        <p:nvPicPr>
          <p:cNvPr id="4" name="Picture 4" descr="sacctylogo">
            <a:extLst>
              <a:ext uri="{FF2B5EF4-FFF2-40B4-BE49-F238E27FC236}">
                <a16:creationId xmlns:a16="http://schemas.microsoft.com/office/drawing/2014/main" id="{F16C7DF9-44F9-62BD-69F4-1DF95E2B97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3239" y="137156"/>
            <a:ext cx="5494347" cy="1316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288FE2C9-C1FC-D51C-6183-FC23C3941D53}"/>
              </a:ext>
            </a:extLst>
          </p:cNvPr>
          <p:cNvPicPr>
            <a:picLocks noChangeAspect="1"/>
          </p:cNvPicPr>
          <p:nvPr/>
        </p:nvPicPr>
        <p:blipFill>
          <a:blip r:embed="rId4"/>
          <a:stretch>
            <a:fillRect/>
          </a:stretch>
        </p:blipFill>
        <p:spPr>
          <a:xfrm>
            <a:off x="4161324" y="5785806"/>
            <a:ext cx="3547206" cy="935038"/>
          </a:xfrm>
          <a:prstGeom prst="rect">
            <a:avLst/>
          </a:prstGeom>
        </p:spPr>
      </p:pic>
    </p:spTree>
    <p:extLst>
      <p:ext uri="{BB962C8B-B14F-4D97-AF65-F5344CB8AC3E}">
        <p14:creationId xmlns:p14="http://schemas.microsoft.com/office/powerpoint/2010/main" val="49834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Slide Number Placeholder 5"/>
          <p:cNvSpPr>
            <a:spLocks noGrp="1"/>
          </p:cNvSpPr>
          <p:nvPr>
            <p:ph type="sldNum" sz="quarter" idx="12"/>
          </p:nvPr>
        </p:nvSpPr>
        <p:spPr bwMode="auto">
          <a:xfrm>
            <a:off x="1855788" y="6248401"/>
            <a:ext cx="3540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4251A4C-BE8A-4D3F-B670-FFFDD555A216}" type="slidenum">
              <a:rPr lang="en-US" altLang="en-US">
                <a:latin typeface="Times New Roman" panose="02020603050405020304" pitchFamily="18" charset="0"/>
              </a:rPr>
              <a:pPr eaLnBrk="1" hangingPunct="1"/>
              <a:t>3</a:t>
            </a:fld>
            <a:endParaRPr lang="en-US" altLang="en-US">
              <a:latin typeface="Times New Roman" panose="02020603050405020304" pitchFamily="18" charset="0"/>
            </a:endParaRPr>
          </a:p>
        </p:txBody>
      </p:sp>
      <p:pic>
        <p:nvPicPr>
          <p:cNvPr id="4102" name="Picture 4" descr="saccty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0" y="6408739"/>
            <a:ext cx="9969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Box 2"/>
          <p:cNvSpPr txBox="1">
            <a:spLocks noChangeArrowheads="1"/>
          </p:cNvSpPr>
          <p:nvPr/>
        </p:nvSpPr>
        <p:spPr bwMode="auto">
          <a:xfrm>
            <a:off x="1871663" y="381000"/>
            <a:ext cx="8305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dirty="0">
                <a:latin typeface="Arial" panose="020B0604020202020204" pitchFamily="34" charset="0"/>
                <a:cs typeface="Arial" panose="020B0604020202020204" pitchFamily="34" charset="0"/>
              </a:rPr>
              <a:t>Sacramento County - Department of Waste Management &amp; Recycling (DWMR). </a:t>
            </a:r>
          </a:p>
        </p:txBody>
      </p:sp>
      <p:cxnSp>
        <p:nvCxnSpPr>
          <p:cNvPr id="3" name="Straight Connector 2"/>
          <p:cNvCxnSpPr/>
          <p:nvPr/>
        </p:nvCxnSpPr>
        <p:spPr>
          <a:xfrm flipH="1">
            <a:off x="1871664" y="6248400"/>
            <a:ext cx="841533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888331" y="1369238"/>
            <a:ext cx="8415337" cy="46037"/>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Subtitle 1"/>
          <p:cNvSpPr txBox="1">
            <a:spLocks/>
          </p:cNvSpPr>
          <p:nvPr/>
        </p:nvSpPr>
        <p:spPr>
          <a:xfrm>
            <a:off x="893874" y="1331113"/>
            <a:ext cx="10370916" cy="2543466"/>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457200" indent="-342900">
              <a:spcBef>
                <a:spcPct val="20000"/>
              </a:spcBef>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DWMR regulates commercial solid waste collection services by commercial franchised haulers that provide garbage, recycling, and organics collection services for multifamily properties located in the unincorporated areas of Sacramento County. </a:t>
            </a:r>
          </a:p>
          <a:p>
            <a:pPr marL="457200" indent="-342900">
              <a:spcBef>
                <a:spcPct val="20000"/>
              </a:spcBef>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DWMR created this presentation as an educational resource to tenants. </a:t>
            </a:r>
          </a:p>
        </p:txBody>
      </p:sp>
      <p:pic>
        <p:nvPicPr>
          <p:cNvPr id="5" name="Picture 4">
            <a:extLst>
              <a:ext uri="{FF2B5EF4-FFF2-40B4-BE49-F238E27FC236}">
                <a16:creationId xmlns:a16="http://schemas.microsoft.com/office/drawing/2014/main" id="{00181BA3-C5AF-7250-EFCB-62539F3A6E12}"/>
              </a:ext>
            </a:extLst>
          </p:cNvPr>
          <p:cNvPicPr>
            <a:picLocks noChangeAspect="1"/>
          </p:cNvPicPr>
          <p:nvPr/>
        </p:nvPicPr>
        <p:blipFill rotWithShape="1">
          <a:blip r:embed="rId4"/>
          <a:srcRect b="27530"/>
          <a:stretch/>
        </p:blipFill>
        <p:spPr>
          <a:xfrm>
            <a:off x="2500311" y="3874579"/>
            <a:ext cx="7191375" cy="2008696"/>
          </a:xfrm>
          <a:prstGeom prst="rect">
            <a:avLst/>
          </a:prstGeom>
        </p:spPr>
      </p:pic>
    </p:spTree>
    <p:extLst>
      <p:ext uri="{BB962C8B-B14F-4D97-AF65-F5344CB8AC3E}">
        <p14:creationId xmlns:p14="http://schemas.microsoft.com/office/powerpoint/2010/main" val="26845028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Slide Number Placeholder 5"/>
          <p:cNvSpPr>
            <a:spLocks noGrp="1"/>
          </p:cNvSpPr>
          <p:nvPr>
            <p:ph type="sldNum" sz="quarter" idx="12"/>
          </p:nvPr>
        </p:nvSpPr>
        <p:spPr bwMode="auto">
          <a:xfrm>
            <a:off x="1855788" y="6248401"/>
            <a:ext cx="3540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4251A4C-BE8A-4D3F-B670-FFFDD555A216}" type="slidenum">
              <a:rPr lang="en-US" altLang="en-US">
                <a:latin typeface="Times New Roman" panose="02020603050405020304" pitchFamily="18" charset="0"/>
              </a:rPr>
              <a:pPr eaLnBrk="1" hangingPunct="1"/>
              <a:t>4</a:t>
            </a:fld>
            <a:endParaRPr lang="en-US" altLang="en-US">
              <a:latin typeface="Times New Roman" panose="02020603050405020304" pitchFamily="18" charset="0"/>
            </a:endParaRPr>
          </a:p>
        </p:txBody>
      </p:sp>
      <p:pic>
        <p:nvPicPr>
          <p:cNvPr id="4102" name="Picture 4" descr="saccty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0" y="6408739"/>
            <a:ext cx="9969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Box 2"/>
          <p:cNvSpPr txBox="1">
            <a:spLocks noChangeArrowheads="1"/>
          </p:cNvSpPr>
          <p:nvPr/>
        </p:nvSpPr>
        <p:spPr bwMode="auto">
          <a:xfrm>
            <a:off x="1871663" y="381000"/>
            <a:ext cx="8305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dirty="0">
                <a:cs typeface="Arial" panose="020B0604020202020204" pitchFamily="34" charset="0"/>
              </a:rPr>
              <a:t>SB 1383: Reducing Short Lived Climate Pollutants</a:t>
            </a:r>
          </a:p>
        </p:txBody>
      </p:sp>
      <p:cxnSp>
        <p:nvCxnSpPr>
          <p:cNvPr id="3" name="Straight Connector 2"/>
          <p:cNvCxnSpPr/>
          <p:nvPr/>
        </p:nvCxnSpPr>
        <p:spPr>
          <a:xfrm flipH="1">
            <a:off x="1871664" y="6248400"/>
            <a:ext cx="841533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871664" y="1027114"/>
            <a:ext cx="8415337" cy="46037"/>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Subtitle 1"/>
          <p:cNvSpPr txBox="1">
            <a:spLocks/>
          </p:cNvSpPr>
          <p:nvPr/>
        </p:nvSpPr>
        <p:spPr>
          <a:xfrm>
            <a:off x="1855789" y="1614644"/>
            <a:ext cx="4392612" cy="4092262"/>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114300">
              <a:spcBef>
                <a:spcPct val="20000"/>
              </a:spcBef>
            </a:pPr>
            <a:r>
              <a:rPr lang="en-US" sz="2400" b="1" dirty="0">
                <a:solidFill>
                  <a:schemeClr val="tx1"/>
                </a:solidFill>
                <a:latin typeface="Arial" panose="020B0604020202020204" pitchFamily="34" charset="0"/>
                <a:cs typeface="Arial" panose="020B0604020202020204" pitchFamily="34" charset="0"/>
              </a:rPr>
              <a:t>State law</a:t>
            </a:r>
          </a:p>
          <a:p>
            <a:pPr marL="285750" indent="-171450">
              <a:spcBef>
                <a:spcPct val="20000"/>
              </a:spcBef>
              <a:buFont typeface="Arial" panose="020B0604020202020204" pitchFamily="34" charset="0"/>
              <a:buChar char="•"/>
            </a:pPr>
            <a:r>
              <a:rPr lang="en-US" sz="1800" dirty="0">
                <a:solidFill>
                  <a:schemeClr val="tx1"/>
                </a:solidFill>
                <a:cs typeface="Arial" panose="020B0604020202020204" pitchFamily="34" charset="0"/>
              </a:rPr>
              <a:t>Divert organic material from landfills so it can be used for more beneficial uses such as animal feed, compost, biogas, etc. </a:t>
            </a:r>
            <a:endParaRPr lang="en-US" sz="1800" dirty="0">
              <a:cs typeface="Arial" panose="020B0604020202020204" pitchFamily="34" charset="0"/>
            </a:endParaRPr>
          </a:p>
          <a:p>
            <a:endParaRPr lang="en-US" sz="2400" b="1" dirty="0">
              <a:solidFill>
                <a:schemeClr val="tx1"/>
              </a:solidFill>
              <a:latin typeface="Arial" panose="020B0604020202020204" pitchFamily="34" charset="0"/>
              <a:cs typeface="Arial" panose="020B0604020202020204" pitchFamily="34" charset="0"/>
            </a:endParaRPr>
          </a:p>
          <a:p>
            <a:r>
              <a:rPr lang="en-US" sz="2400" b="1" dirty="0">
                <a:solidFill>
                  <a:schemeClr val="tx1"/>
                </a:solidFill>
                <a:latin typeface="Arial" panose="020B0604020202020204" pitchFamily="34" charset="0"/>
                <a:cs typeface="Arial" panose="020B0604020202020204" pitchFamily="34" charset="0"/>
              </a:rPr>
              <a:t>SB 1383 Goals</a:t>
            </a:r>
            <a:endParaRPr lang="en-US" sz="2400"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Reduce methane generation at landfills </a:t>
            </a:r>
          </a:p>
          <a:p>
            <a:pPr marL="342900" indent="-342900">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Reduce organic waste disposal 50% by 2020 and 75% by 2025</a:t>
            </a:r>
          </a:p>
          <a:p>
            <a:pPr marL="342900" indent="-342900">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Recover 20% of currently disposed surplus edible food by 2025  </a:t>
            </a:r>
          </a:p>
          <a:p>
            <a:endParaRPr lang="en-US" dirty="0">
              <a:solidFill>
                <a:schemeClr val="tx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a:stretch>
            <a:fillRect/>
          </a:stretch>
        </p:blipFill>
        <p:spPr>
          <a:xfrm>
            <a:off x="6079331" y="1614644"/>
            <a:ext cx="4210638" cy="3753374"/>
          </a:xfrm>
          <a:prstGeom prst="rect">
            <a:avLst/>
          </a:prstGeom>
        </p:spPr>
      </p:pic>
    </p:spTree>
    <p:extLst>
      <p:ext uri="{BB962C8B-B14F-4D97-AF65-F5344CB8AC3E}">
        <p14:creationId xmlns:p14="http://schemas.microsoft.com/office/powerpoint/2010/main" val="22744712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Slide Number Placeholder 5"/>
          <p:cNvSpPr>
            <a:spLocks noGrp="1"/>
          </p:cNvSpPr>
          <p:nvPr>
            <p:ph type="sldNum" sz="quarter" idx="12"/>
          </p:nvPr>
        </p:nvSpPr>
        <p:spPr bwMode="auto">
          <a:xfrm>
            <a:off x="1855788" y="6248401"/>
            <a:ext cx="3540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4251A4C-BE8A-4D3F-B670-FFFDD555A216}" type="slidenum">
              <a:rPr lang="en-US" altLang="en-US">
                <a:latin typeface="Times New Roman" panose="02020603050405020304" pitchFamily="18" charset="0"/>
              </a:rPr>
              <a:pPr eaLnBrk="1" hangingPunct="1"/>
              <a:t>5</a:t>
            </a:fld>
            <a:endParaRPr lang="en-US" altLang="en-US">
              <a:latin typeface="Times New Roman" panose="02020603050405020304" pitchFamily="18" charset="0"/>
            </a:endParaRPr>
          </a:p>
        </p:txBody>
      </p:sp>
      <p:pic>
        <p:nvPicPr>
          <p:cNvPr id="4102" name="Picture 4" descr="saccty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0" y="6408739"/>
            <a:ext cx="9969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Box 2"/>
          <p:cNvSpPr txBox="1">
            <a:spLocks noChangeArrowheads="1"/>
          </p:cNvSpPr>
          <p:nvPr/>
        </p:nvSpPr>
        <p:spPr bwMode="auto">
          <a:xfrm>
            <a:off x="595614" y="390567"/>
            <a:ext cx="8305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dirty="0">
                <a:cs typeface="Arial" panose="020B0604020202020204" pitchFamily="34" charset="0"/>
              </a:rPr>
              <a:t>Your </a:t>
            </a:r>
            <a:r>
              <a:rPr lang="en-US" altLang="en-US" sz="2800" b="1" i="1" dirty="0">
                <a:cs typeface="Arial" panose="020B0604020202020204" pitchFamily="34" charset="0"/>
              </a:rPr>
              <a:t>Multifamily Property</a:t>
            </a:r>
            <a:r>
              <a:rPr lang="en-US" altLang="en-US" sz="2800" i="1" dirty="0">
                <a:cs typeface="Arial" panose="020B0604020202020204" pitchFamily="34" charset="0"/>
              </a:rPr>
              <a:t> </a:t>
            </a:r>
            <a:r>
              <a:rPr lang="en-US" altLang="en-US" sz="2800" dirty="0">
                <a:cs typeface="Arial" panose="020B0604020202020204" pitchFamily="34" charset="0"/>
              </a:rPr>
              <a:t>Should:</a:t>
            </a:r>
          </a:p>
        </p:txBody>
      </p:sp>
      <p:cxnSp>
        <p:nvCxnSpPr>
          <p:cNvPr id="3" name="Straight Connector 2"/>
          <p:cNvCxnSpPr/>
          <p:nvPr/>
        </p:nvCxnSpPr>
        <p:spPr>
          <a:xfrm flipH="1">
            <a:off x="1871664" y="6248400"/>
            <a:ext cx="841533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925286" y="1003820"/>
            <a:ext cx="10003971" cy="45719"/>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7" name="Picture 26"/>
          <p:cNvPicPr>
            <a:picLocks noChangeAspect="1"/>
          </p:cNvPicPr>
          <p:nvPr/>
        </p:nvPicPr>
        <p:blipFill>
          <a:blip r:embed="rId4"/>
          <a:stretch>
            <a:fillRect/>
          </a:stretch>
        </p:blipFill>
        <p:spPr>
          <a:xfrm>
            <a:off x="8967407" y="531443"/>
            <a:ext cx="1792033" cy="472377"/>
          </a:xfrm>
          <a:prstGeom prst="rect">
            <a:avLst/>
          </a:prstGeom>
        </p:spPr>
      </p:pic>
      <p:sp>
        <p:nvSpPr>
          <p:cNvPr id="10" name="TextBox 9">
            <a:extLst>
              <a:ext uri="{FF2B5EF4-FFF2-40B4-BE49-F238E27FC236}">
                <a16:creationId xmlns:a16="http://schemas.microsoft.com/office/drawing/2014/main" id="{68783633-120C-25E7-6D31-8E1278FB6C8F}"/>
              </a:ext>
            </a:extLst>
          </p:cNvPr>
          <p:cNvSpPr txBox="1"/>
          <p:nvPr/>
        </p:nvSpPr>
        <p:spPr>
          <a:xfrm>
            <a:off x="532061" y="1146289"/>
            <a:ext cx="11127878" cy="3650551"/>
          </a:xfrm>
          <a:prstGeom prst="rect">
            <a:avLst/>
          </a:prstGeom>
          <a:noFill/>
        </p:spPr>
        <p:txBody>
          <a:bodyPr wrap="square">
            <a:spAutoFit/>
          </a:bodyPr>
          <a:lstStyle/>
          <a:p>
            <a:pPr marL="285750" indent="-285750">
              <a:lnSpc>
                <a:spcPct val="107000"/>
              </a:lnSpc>
              <a:spcAft>
                <a:spcPts val="750"/>
              </a:spcAft>
              <a:buFont typeface="Arial" panose="020B0604020202020204" pitchFamily="34" charset="0"/>
              <a:buChar char="•"/>
            </a:pPr>
            <a:r>
              <a:rPr lang="en-US" sz="2400" kern="0" spc="10" dirty="0">
                <a:solidFill>
                  <a:srgbClr val="333333"/>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Have an organics, recycling, and garbage container at all enclosures</a:t>
            </a:r>
          </a:p>
          <a:p>
            <a:pPr marL="285750" indent="-285750">
              <a:lnSpc>
                <a:spcPct val="107000"/>
              </a:lnSpc>
              <a:spcAft>
                <a:spcPts val="750"/>
              </a:spcAft>
              <a:buFont typeface="Arial" panose="020B0604020202020204" pitchFamily="34" charset="0"/>
              <a:buChar char="•"/>
            </a:pPr>
            <a:r>
              <a:rPr lang="en-US" sz="2400" kern="0" spc="10" dirty="0">
                <a:solidFill>
                  <a:srgbClr val="333333"/>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Have containers consistently available for tenant use.  </a:t>
            </a:r>
            <a:endParaRPr lang="en-US" sz="2400" kern="100" dirty="0">
              <a:effectLst/>
              <a:highlight>
                <a:srgbClr val="FFFFFF"/>
              </a:highlight>
              <a:latin typeface="Arial" panose="020B0604020202020204" pitchFamily="34" charset="0"/>
              <a:ea typeface="Calibri" panose="020F0502020204030204" pitchFamily="34" charset="0"/>
              <a:cs typeface="Arial" panose="020B0604020202020204" pitchFamily="34" charset="0"/>
            </a:endParaRPr>
          </a:p>
          <a:p>
            <a:pPr marL="285750" indent="-285750">
              <a:lnSpc>
                <a:spcPct val="107000"/>
              </a:lnSpc>
              <a:spcAft>
                <a:spcPts val="750"/>
              </a:spcAft>
              <a:buFont typeface="Arial" panose="020B0604020202020204" pitchFamily="34" charset="0"/>
              <a:buChar char="•"/>
            </a:pPr>
            <a:r>
              <a:rPr lang="en-US" sz="2400" kern="0" spc="10" dirty="0">
                <a:solidFill>
                  <a:srgbClr val="333333"/>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Make sure all organics, recycling, and garbage containers are labeled. </a:t>
            </a:r>
          </a:p>
          <a:p>
            <a:pPr marL="285750" marR="0" lvl="0" indent="-285750">
              <a:lnSpc>
                <a:spcPct val="107000"/>
              </a:lnSpc>
              <a:spcBef>
                <a:spcPts val="0"/>
              </a:spcBef>
              <a:spcAft>
                <a:spcPts val="750"/>
              </a:spcAft>
              <a:buFont typeface="Arial" panose="020B0604020202020204" pitchFamily="34" charset="0"/>
              <a:buChar char="•"/>
            </a:pPr>
            <a:r>
              <a:rPr lang="en-US" sz="2400" kern="0" spc="10" dirty="0">
                <a:solidFill>
                  <a:srgbClr val="333333"/>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Have bulky waste (furniture, mattresses, etc.) removed on an on-call or more frequent basis to avoid overflow and unsafe accumulation outside of the waste containers.</a:t>
            </a:r>
            <a:endParaRPr lang="en-US" sz="2400" kern="100" dirty="0">
              <a:effectLst/>
              <a:highlight>
                <a:srgbClr val="FFFFFF"/>
              </a:highlight>
              <a:latin typeface="Arial" panose="020B0604020202020204" pitchFamily="34" charset="0"/>
              <a:ea typeface="Calibri" panose="020F0502020204030204" pitchFamily="34" charset="0"/>
              <a:cs typeface="Arial" panose="020B0604020202020204" pitchFamily="34" charset="0"/>
            </a:endParaRPr>
          </a:p>
          <a:p>
            <a:pPr marL="285750" marR="0" lvl="0" indent="-285750">
              <a:lnSpc>
                <a:spcPct val="107000"/>
              </a:lnSpc>
              <a:spcBef>
                <a:spcPts val="0"/>
              </a:spcBef>
              <a:spcAft>
                <a:spcPts val="750"/>
              </a:spcAft>
              <a:buFont typeface="Arial" panose="020B0604020202020204" pitchFamily="34" charset="0"/>
              <a:buChar char="•"/>
            </a:pPr>
            <a:r>
              <a:rPr lang="en-US" sz="2400" kern="0" spc="10" dirty="0">
                <a:solidFill>
                  <a:srgbClr val="333333"/>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Educate tenants within 14 days of move-in and annually on how to correctly separate their waste materials for recycling. </a:t>
            </a:r>
          </a:p>
        </p:txBody>
      </p:sp>
      <p:grpSp>
        <p:nvGrpSpPr>
          <p:cNvPr id="19" name="Group 18">
            <a:extLst>
              <a:ext uri="{FF2B5EF4-FFF2-40B4-BE49-F238E27FC236}">
                <a16:creationId xmlns:a16="http://schemas.microsoft.com/office/drawing/2014/main" id="{065F1788-38F1-B3E7-7561-A81704123C47}"/>
              </a:ext>
            </a:extLst>
          </p:cNvPr>
          <p:cNvGrpSpPr/>
          <p:nvPr/>
        </p:nvGrpSpPr>
        <p:grpSpPr>
          <a:xfrm>
            <a:off x="3232183" y="4736683"/>
            <a:ext cx="5735224" cy="2121317"/>
            <a:chOff x="7144382" y="1412676"/>
            <a:chExt cx="5735224" cy="2121317"/>
          </a:xfrm>
        </p:grpSpPr>
        <p:pic>
          <p:nvPicPr>
            <p:cNvPr id="14" name="Picture 13">
              <a:extLst>
                <a:ext uri="{FF2B5EF4-FFF2-40B4-BE49-F238E27FC236}">
                  <a16:creationId xmlns:a16="http://schemas.microsoft.com/office/drawing/2014/main" id="{453857DD-CB7B-3857-FD0D-3857EF5D0AFA}"/>
                </a:ext>
              </a:extLst>
            </p:cNvPr>
            <p:cNvPicPr>
              <a:picLocks noChangeAspect="1"/>
            </p:cNvPicPr>
            <p:nvPr/>
          </p:nvPicPr>
          <p:blipFill rotWithShape="1">
            <a:blip r:embed="rId5"/>
            <a:srcRect l="18657" t="5912" r="16394"/>
            <a:stretch/>
          </p:blipFill>
          <p:spPr>
            <a:xfrm>
              <a:off x="7144382" y="2060030"/>
              <a:ext cx="945021" cy="1368969"/>
            </a:xfrm>
            <a:prstGeom prst="rect">
              <a:avLst/>
            </a:prstGeom>
            <a:ln>
              <a:noFill/>
            </a:ln>
          </p:spPr>
          <p:style>
            <a:lnRef idx="2">
              <a:schemeClr val="dk1"/>
            </a:lnRef>
            <a:fillRef idx="1">
              <a:schemeClr val="lt1"/>
            </a:fillRef>
            <a:effectRef idx="0">
              <a:schemeClr val="dk1"/>
            </a:effectRef>
            <a:fontRef idx="minor">
              <a:schemeClr val="dk1"/>
            </a:fontRef>
          </p:style>
        </p:pic>
        <p:pic>
          <p:nvPicPr>
            <p:cNvPr id="16" name="Picture 15">
              <a:extLst>
                <a:ext uri="{FF2B5EF4-FFF2-40B4-BE49-F238E27FC236}">
                  <a16:creationId xmlns:a16="http://schemas.microsoft.com/office/drawing/2014/main" id="{7C6E23D3-E6CD-E3A5-94FD-CAAD379EA0D3}"/>
                </a:ext>
              </a:extLst>
            </p:cNvPr>
            <p:cNvPicPr>
              <a:picLocks noChangeAspect="1"/>
            </p:cNvPicPr>
            <p:nvPr/>
          </p:nvPicPr>
          <p:blipFill rotWithShape="1">
            <a:blip r:embed="rId6"/>
            <a:srcRect b="-808"/>
            <a:stretch/>
          </p:blipFill>
          <p:spPr>
            <a:xfrm>
              <a:off x="8083560" y="1412676"/>
              <a:ext cx="2404937" cy="2121317"/>
            </a:xfrm>
            <a:prstGeom prst="rect">
              <a:avLst/>
            </a:prstGeom>
            <a:ln>
              <a:noFill/>
            </a:ln>
          </p:spPr>
          <p:style>
            <a:lnRef idx="2">
              <a:schemeClr val="dk1"/>
            </a:lnRef>
            <a:fillRef idx="1">
              <a:schemeClr val="lt1"/>
            </a:fillRef>
            <a:effectRef idx="0">
              <a:schemeClr val="dk1"/>
            </a:effectRef>
            <a:fontRef idx="minor">
              <a:schemeClr val="dk1"/>
            </a:fontRef>
          </p:style>
        </p:pic>
        <p:pic>
          <p:nvPicPr>
            <p:cNvPr id="18" name="Picture 17">
              <a:extLst>
                <a:ext uri="{FF2B5EF4-FFF2-40B4-BE49-F238E27FC236}">
                  <a16:creationId xmlns:a16="http://schemas.microsoft.com/office/drawing/2014/main" id="{1FEF5B51-68EA-E15E-84FA-B2DD642D1225}"/>
                </a:ext>
              </a:extLst>
            </p:cNvPr>
            <p:cNvPicPr>
              <a:picLocks noChangeAspect="1"/>
            </p:cNvPicPr>
            <p:nvPr/>
          </p:nvPicPr>
          <p:blipFill>
            <a:blip r:embed="rId7"/>
            <a:stretch>
              <a:fillRect/>
            </a:stretch>
          </p:blipFill>
          <p:spPr>
            <a:xfrm>
              <a:off x="10488497" y="1412676"/>
              <a:ext cx="2391109" cy="2057687"/>
            </a:xfrm>
            <a:prstGeom prst="rect">
              <a:avLst/>
            </a:prstGeom>
            <a:ln>
              <a:noFill/>
            </a:ln>
          </p:spPr>
          <p:style>
            <a:lnRef idx="2">
              <a:schemeClr val="dk1"/>
            </a:lnRef>
            <a:fillRef idx="1">
              <a:schemeClr val="lt1"/>
            </a:fillRef>
            <a:effectRef idx="0">
              <a:schemeClr val="dk1"/>
            </a:effectRef>
            <a:fontRef idx="minor">
              <a:schemeClr val="dk1"/>
            </a:fontRef>
          </p:style>
        </p:pic>
      </p:grpSp>
    </p:spTree>
    <p:extLst>
      <p:ext uri="{BB962C8B-B14F-4D97-AF65-F5344CB8AC3E}">
        <p14:creationId xmlns:p14="http://schemas.microsoft.com/office/powerpoint/2010/main" val="5636822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Slide Number Placeholder 5"/>
          <p:cNvSpPr>
            <a:spLocks noGrp="1"/>
          </p:cNvSpPr>
          <p:nvPr>
            <p:ph type="sldNum" sz="quarter" idx="12"/>
          </p:nvPr>
        </p:nvSpPr>
        <p:spPr bwMode="auto">
          <a:xfrm>
            <a:off x="1855788" y="6248401"/>
            <a:ext cx="3540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4251A4C-BE8A-4D3F-B670-FFFDD555A216}" type="slidenum">
              <a:rPr lang="en-US" altLang="en-US">
                <a:latin typeface="Times New Roman" panose="02020603050405020304" pitchFamily="18" charset="0"/>
              </a:rPr>
              <a:pPr eaLnBrk="1" hangingPunct="1"/>
              <a:t>6</a:t>
            </a:fld>
            <a:endParaRPr lang="en-US" altLang="en-US">
              <a:latin typeface="Times New Roman" panose="02020603050405020304" pitchFamily="18" charset="0"/>
            </a:endParaRPr>
          </a:p>
        </p:txBody>
      </p:sp>
      <p:pic>
        <p:nvPicPr>
          <p:cNvPr id="4102" name="Picture 4" descr="saccty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0" y="6408739"/>
            <a:ext cx="9969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88318" y="769937"/>
            <a:ext cx="10282882" cy="46039"/>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7" name="Picture 26"/>
          <p:cNvPicPr>
            <a:picLocks noChangeAspect="1"/>
          </p:cNvPicPr>
          <p:nvPr/>
        </p:nvPicPr>
        <p:blipFill>
          <a:blip r:embed="rId4"/>
          <a:stretch>
            <a:fillRect/>
          </a:stretch>
        </p:blipFill>
        <p:spPr>
          <a:xfrm>
            <a:off x="8974423" y="275415"/>
            <a:ext cx="1792033" cy="472377"/>
          </a:xfrm>
          <a:prstGeom prst="rect">
            <a:avLst/>
          </a:prstGeom>
        </p:spPr>
      </p:pic>
      <p:sp>
        <p:nvSpPr>
          <p:cNvPr id="4" name="TextBox 3">
            <a:extLst>
              <a:ext uri="{FF2B5EF4-FFF2-40B4-BE49-F238E27FC236}">
                <a16:creationId xmlns:a16="http://schemas.microsoft.com/office/drawing/2014/main" id="{DC5F5EF4-E1EE-DC7D-20DF-102DABDC6E89}"/>
              </a:ext>
            </a:extLst>
          </p:cNvPr>
          <p:cNvSpPr txBox="1"/>
          <p:nvPr/>
        </p:nvSpPr>
        <p:spPr>
          <a:xfrm>
            <a:off x="588316" y="276618"/>
            <a:ext cx="8281363"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As a </a:t>
            </a:r>
            <a:r>
              <a:rPr lang="en-US" sz="3200" b="1" i="1" dirty="0">
                <a:latin typeface="Arial" panose="020B0604020202020204" pitchFamily="34" charset="0"/>
                <a:cs typeface="Arial" panose="020B0604020202020204" pitchFamily="34" charset="0"/>
              </a:rPr>
              <a:t>tenant</a:t>
            </a:r>
            <a:r>
              <a:rPr lang="en-US" sz="3200" dirty="0">
                <a:latin typeface="Arial" panose="020B0604020202020204" pitchFamily="34" charset="0"/>
                <a:cs typeface="Arial" panose="020B0604020202020204" pitchFamily="34" charset="0"/>
              </a:rPr>
              <a:t>, you play an </a:t>
            </a:r>
            <a:r>
              <a:rPr lang="en-US" sz="3200" i="1" dirty="0">
                <a:latin typeface="Arial" panose="020B0604020202020204" pitchFamily="34" charset="0"/>
                <a:cs typeface="Arial" panose="020B0604020202020204" pitchFamily="34" charset="0"/>
              </a:rPr>
              <a:t>important</a:t>
            </a:r>
            <a:r>
              <a:rPr lang="en-US" sz="3200" dirty="0">
                <a:latin typeface="Arial" panose="020B0604020202020204" pitchFamily="34" charset="0"/>
                <a:cs typeface="Arial" panose="020B0604020202020204" pitchFamily="34" charset="0"/>
              </a:rPr>
              <a:t> role by…</a:t>
            </a:r>
          </a:p>
        </p:txBody>
      </p:sp>
      <p:sp>
        <p:nvSpPr>
          <p:cNvPr id="5" name="TextBox 4">
            <a:extLst>
              <a:ext uri="{FF2B5EF4-FFF2-40B4-BE49-F238E27FC236}">
                <a16:creationId xmlns:a16="http://schemas.microsoft.com/office/drawing/2014/main" id="{EE4F476E-99F9-63E2-18C5-413F99EEEC0F}"/>
              </a:ext>
            </a:extLst>
          </p:cNvPr>
          <p:cNvSpPr txBox="1"/>
          <p:nvPr/>
        </p:nvSpPr>
        <p:spPr>
          <a:xfrm>
            <a:off x="365836" y="978645"/>
            <a:ext cx="4169025" cy="5262979"/>
          </a:xfrm>
          <a:prstGeom prst="rect">
            <a:avLst/>
          </a:prstGeom>
          <a:noFill/>
        </p:spPr>
        <p:txBody>
          <a:bodyPr wrap="square" rtlCol="0">
            <a:spAutoFit/>
          </a:bodyPr>
          <a:lstStyle/>
          <a:p>
            <a:pPr marL="457200" indent="-457200">
              <a:buFont typeface="+mj-lt"/>
              <a:buAutoNum type="arabicPeriod"/>
            </a:pPr>
            <a:r>
              <a:rPr lang="en-US" sz="2800" dirty="0">
                <a:latin typeface="Arial" panose="020B0604020202020204" pitchFamily="34" charset="0"/>
                <a:cs typeface="Arial" panose="020B0604020202020204" pitchFamily="34" charset="0"/>
              </a:rPr>
              <a:t>Sorting items before taking them to the waste enclosure</a:t>
            </a:r>
          </a:p>
          <a:p>
            <a:pPr marL="457200" indent="-457200">
              <a:buFont typeface="+mj-lt"/>
              <a:buAutoNum type="arabicPeriod"/>
            </a:pPr>
            <a:endParaRPr lang="en-US" sz="2800" dirty="0">
              <a:latin typeface="Arial" panose="020B0604020202020204" pitchFamily="34" charset="0"/>
              <a:cs typeface="Arial" panose="020B0604020202020204" pitchFamily="34" charset="0"/>
            </a:endParaRPr>
          </a:p>
          <a:p>
            <a:pPr marL="457200" indent="-457200">
              <a:buFont typeface="+mj-lt"/>
              <a:buAutoNum type="arabicPeriod"/>
            </a:pPr>
            <a:r>
              <a:rPr lang="en-US" sz="2800" dirty="0">
                <a:latin typeface="Arial" panose="020B0604020202020204" pitchFamily="34" charset="0"/>
                <a:cs typeface="Arial" panose="020B0604020202020204" pitchFamily="34" charset="0"/>
              </a:rPr>
              <a:t>Placing all items </a:t>
            </a:r>
            <a:r>
              <a:rPr lang="en-US" sz="2800" i="1" dirty="0">
                <a:latin typeface="Arial" panose="020B0604020202020204" pitchFamily="34" charset="0"/>
                <a:cs typeface="Arial" panose="020B0604020202020204" pitchFamily="34" charset="0"/>
              </a:rPr>
              <a:t>inside</a:t>
            </a:r>
            <a:r>
              <a:rPr lang="en-US" sz="2800" dirty="0">
                <a:latin typeface="Arial" panose="020B0604020202020204" pitchFamily="34" charset="0"/>
                <a:cs typeface="Arial" panose="020B0604020202020204" pitchFamily="34" charset="0"/>
              </a:rPr>
              <a:t> the correct container and </a:t>
            </a:r>
            <a:r>
              <a:rPr lang="en-US" sz="2800" u="sng" dirty="0">
                <a:latin typeface="Arial" panose="020B0604020202020204" pitchFamily="34" charset="0"/>
                <a:cs typeface="Arial" panose="020B0604020202020204" pitchFamily="34" charset="0"/>
              </a:rPr>
              <a:t>not </a:t>
            </a:r>
            <a:r>
              <a:rPr lang="en-US" sz="2800" dirty="0">
                <a:latin typeface="Arial" panose="020B0604020202020204" pitchFamily="34" charset="0"/>
                <a:cs typeface="Arial" panose="020B0604020202020204" pitchFamily="34" charset="0"/>
              </a:rPr>
              <a:t>leaving anything on the ground! </a:t>
            </a:r>
          </a:p>
          <a:p>
            <a:pPr marL="457200" indent="-457200">
              <a:buFont typeface="+mj-lt"/>
              <a:buAutoNum type="arabicPeriod"/>
            </a:pPr>
            <a:endParaRPr lang="en-US" sz="2800" dirty="0">
              <a:latin typeface="Arial" panose="020B0604020202020204" pitchFamily="34" charset="0"/>
              <a:cs typeface="Arial" panose="020B0604020202020204" pitchFamily="34" charset="0"/>
            </a:endParaRPr>
          </a:p>
          <a:p>
            <a:pPr marL="457200" indent="-457200">
              <a:buFont typeface="+mj-lt"/>
              <a:buAutoNum type="arabicPeriod"/>
            </a:pPr>
            <a:r>
              <a:rPr lang="en-US" sz="2800" dirty="0">
                <a:latin typeface="Arial" panose="020B0604020202020204" pitchFamily="34" charset="0"/>
                <a:cs typeface="Arial" panose="020B0604020202020204" pitchFamily="34" charset="0"/>
              </a:rPr>
              <a:t>Encouraging others to do the same!</a:t>
            </a:r>
          </a:p>
        </p:txBody>
      </p:sp>
      <p:cxnSp>
        <p:nvCxnSpPr>
          <p:cNvPr id="3" name="Straight Connector 2"/>
          <p:cNvCxnSpPr>
            <a:cxnSpLocks/>
          </p:cNvCxnSpPr>
          <p:nvPr/>
        </p:nvCxnSpPr>
        <p:spPr>
          <a:xfrm flipH="1">
            <a:off x="772886" y="6316576"/>
            <a:ext cx="1071154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683F06E3-81A4-846F-A389-1CE6CD794D0E}"/>
              </a:ext>
            </a:extLst>
          </p:cNvPr>
          <p:cNvPicPr>
            <a:picLocks noChangeAspect="1"/>
          </p:cNvPicPr>
          <p:nvPr/>
        </p:nvPicPr>
        <p:blipFill>
          <a:blip r:embed="rId5"/>
          <a:stretch>
            <a:fillRect/>
          </a:stretch>
        </p:blipFill>
        <p:spPr>
          <a:xfrm>
            <a:off x="4789511" y="1397174"/>
            <a:ext cx="6831500" cy="4151060"/>
          </a:xfrm>
          <a:prstGeom prst="rect">
            <a:avLst/>
          </a:prstGeom>
        </p:spPr>
      </p:pic>
    </p:spTree>
    <p:extLst>
      <p:ext uri="{BB962C8B-B14F-4D97-AF65-F5344CB8AC3E}">
        <p14:creationId xmlns:p14="http://schemas.microsoft.com/office/powerpoint/2010/main" val="2546571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5425"/>
        </a:solidFill>
        <a:effectLst/>
      </p:bgPr>
    </p:bg>
    <p:spTree>
      <p:nvGrpSpPr>
        <p:cNvPr id="1" name=""/>
        <p:cNvGrpSpPr/>
        <p:nvPr/>
      </p:nvGrpSpPr>
      <p:grpSpPr>
        <a:xfrm>
          <a:off x="0" y="0"/>
          <a:ext cx="0" cy="0"/>
          <a:chOff x="0" y="0"/>
          <a:chExt cx="0" cy="0"/>
        </a:xfrm>
      </p:grpSpPr>
      <p:sp>
        <p:nvSpPr>
          <p:cNvPr id="4101" name="Slide Number Placeholder 5"/>
          <p:cNvSpPr>
            <a:spLocks noGrp="1"/>
          </p:cNvSpPr>
          <p:nvPr>
            <p:ph type="sldNum" sz="quarter" idx="12"/>
          </p:nvPr>
        </p:nvSpPr>
        <p:spPr bwMode="auto">
          <a:xfrm>
            <a:off x="1855788" y="6248401"/>
            <a:ext cx="3540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4251A4C-BE8A-4D3F-B670-FFFDD555A216}" type="slidenum">
              <a:rPr lang="en-US" altLang="en-US">
                <a:latin typeface="Times New Roman" panose="02020603050405020304" pitchFamily="18" charset="0"/>
              </a:rPr>
              <a:pPr eaLnBrk="1" hangingPunct="1"/>
              <a:t>7</a:t>
            </a:fld>
            <a:endParaRPr lang="en-US" altLang="en-US">
              <a:latin typeface="Times New Roman" panose="02020603050405020304" pitchFamily="18" charset="0"/>
            </a:endParaRPr>
          </a:p>
        </p:txBody>
      </p:sp>
      <p:pic>
        <p:nvPicPr>
          <p:cNvPr id="4" name="Picture 3">
            <a:extLst>
              <a:ext uri="{FF2B5EF4-FFF2-40B4-BE49-F238E27FC236}">
                <a16:creationId xmlns:a16="http://schemas.microsoft.com/office/drawing/2014/main" id="{F7BD2C23-73D8-6D05-6236-6856EA75306B}"/>
              </a:ext>
            </a:extLst>
          </p:cNvPr>
          <p:cNvPicPr>
            <a:picLocks noChangeAspect="1"/>
          </p:cNvPicPr>
          <p:nvPr/>
        </p:nvPicPr>
        <p:blipFill>
          <a:blip r:embed="rId3"/>
          <a:stretch>
            <a:fillRect/>
          </a:stretch>
        </p:blipFill>
        <p:spPr>
          <a:xfrm>
            <a:off x="1656877" y="0"/>
            <a:ext cx="8878246" cy="6858000"/>
          </a:xfrm>
          <a:prstGeom prst="rect">
            <a:avLst/>
          </a:prstGeom>
        </p:spPr>
      </p:pic>
    </p:spTree>
    <p:extLst>
      <p:ext uri="{BB962C8B-B14F-4D97-AF65-F5344CB8AC3E}">
        <p14:creationId xmlns:p14="http://schemas.microsoft.com/office/powerpoint/2010/main" val="38210473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Slide Number Placeholder 5"/>
          <p:cNvSpPr>
            <a:spLocks noGrp="1"/>
          </p:cNvSpPr>
          <p:nvPr>
            <p:ph type="sldNum" sz="quarter" idx="12"/>
          </p:nvPr>
        </p:nvSpPr>
        <p:spPr bwMode="auto">
          <a:xfrm>
            <a:off x="1855788" y="6248401"/>
            <a:ext cx="3540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4251A4C-BE8A-4D3F-B670-FFFDD555A216}" type="slidenum">
              <a:rPr lang="en-US" altLang="en-US">
                <a:latin typeface="Times New Roman" panose="02020603050405020304" pitchFamily="18" charset="0"/>
              </a:rPr>
              <a:pPr eaLnBrk="1" hangingPunct="1"/>
              <a:t>8</a:t>
            </a:fld>
            <a:endParaRPr lang="en-US" altLang="en-US">
              <a:latin typeface="Times New Roman" panose="02020603050405020304" pitchFamily="18" charset="0"/>
            </a:endParaRPr>
          </a:p>
        </p:txBody>
      </p:sp>
      <p:pic>
        <p:nvPicPr>
          <p:cNvPr id="4102" name="Picture 4" descr="saccty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0" y="6408739"/>
            <a:ext cx="9969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p:cNvCxnSpPr>
            <a:cxnSpLocks/>
          </p:cNvCxnSpPr>
          <p:nvPr/>
        </p:nvCxnSpPr>
        <p:spPr>
          <a:xfrm flipH="1" flipV="1">
            <a:off x="854439" y="6248401"/>
            <a:ext cx="10717968" cy="200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flipV="1">
            <a:off x="315687" y="1080744"/>
            <a:ext cx="11517892" cy="45719"/>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3" name="Picture 22"/>
          <p:cNvPicPr>
            <a:picLocks noChangeAspect="1"/>
          </p:cNvPicPr>
          <p:nvPr/>
        </p:nvPicPr>
        <p:blipFill>
          <a:blip r:embed="rId4"/>
          <a:stretch>
            <a:fillRect/>
          </a:stretch>
        </p:blipFill>
        <p:spPr>
          <a:xfrm>
            <a:off x="10041546" y="398150"/>
            <a:ext cx="1792033" cy="472377"/>
          </a:xfrm>
          <a:prstGeom prst="rect">
            <a:avLst/>
          </a:prstGeom>
        </p:spPr>
      </p:pic>
      <p:sp>
        <p:nvSpPr>
          <p:cNvPr id="9" name="TextBox 8">
            <a:extLst>
              <a:ext uri="{FF2B5EF4-FFF2-40B4-BE49-F238E27FC236}">
                <a16:creationId xmlns:a16="http://schemas.microsoft.com/office/drawing/2014/main" id="{AC63903E-07ED-FD1C-BB8F-D0B361552E49}"/>
              </a:ext>
            </a:extLst>
          </p:cNvPr>
          <p:cNvSpPr txBox="1"/>
          <p:nvPr/>
        </p:nvSpPr>
        <p:spPr>
          <a:xfrm>
            <a:off x="234668" y="525920"/>
            <a:ext cx="9137932" cy="523220"/>
          </a:xfrm>
          <a:prstGeom prst="rect">
            <a:avLst/>
          </a:prstGeom>
          <a:noFill/>
        </p:spPr>
        <p:txBody>
          <a:bodyPr wrap="square" rtlCol="0">
            <a:spAutoFit/>
          </a:bodyPr>
          <a:lstStyle/>
          <a:p>
            <a:r>
              <a:rPr lang="en-US" sz="2800" dirty="0">
                <a:solidFill>
                  <a:schemeClr val="accent6">
                    <a:lumMod val="50000"/>
                  </a:schemeClr>
                </a:solidFill>
                <a:latin typeface="Arial" panose="020B0604020202020204" pitchFamily="34" charset="0"/>
                <a:cs typeface="Arial" panose="020B0604020202020204" pitchFamily="34" charset="0"/>
              </a:rPr>
              <a:t>Use a </a:t>
            </a:r>
            <a:r>
              <a:rPr lang="en-US" sz="2800" i="1" dirty="0">
                <a:solidFill>
                  <a:schemeClr val="accent6">
                    <a:lumMod val="50000"/>
                  </a:schemeClr>
                </a:solidFill>
                <a:latin typeface="Arial" panose="020B0604020202020204" pitchFamily="34" charset="0"/>
                <a:cs typeface="Arial" panose="020B0604020202020204" pitchFamily="34" charset="0"/>
              </a:rPr>
              <a:t>Kitchen Pail </a:t>
            </a:r>
            <a:r>
              <a:rPr lang="en-US" sz="2800" dirty="0">
                <a:solidFill>
                  <a:schemeClr val="accent6">
                    <a:lumMod val="50000"/>
                  </a:schemeClr>
                </a:solidFill>
                <a:latin typeface="Arial" panose="020B0604020202020204" pitchFamily="34" charset="0"/>
                <a:cs typeface="Arial" panose="020B0604020202020204" pitchFamily="34" charset="0"/>
              </a:rPr>
              <a:t>or other reusable container and…</a:t>
            </a:r>
          </a:p>
        </p:txBody>
      </p:sp>
      <p:pic>
        <p:nvPicPr>
          <p:cNvPr id="18" name="Picture 17">
            <a:extLst>
              <a:ext uri="{FF2B5EF4-FFF2-40B4-BE49-F238E27FC236}">
                <a16:creationId xmlns:a16="http://schemas.microsoft.com/office/drawing/2014/main" id="{A75FB318-9BA1-15F3-8F97-A1675CDA872E}"/>
              </a:ext>
            </a:extLst>
          </p:cNvPr>
          <p:cNvPicPr>
            <a:picLocks noChangeAspect="1"/>
          </p:cNvPicPr>
          <p:nvPr/>
        </p:nvPicPr>
        <p:blipFill>
          <a:blip r:embed="rId5"/>
          <a:stretch>
            <a:fillRect/>
          </a:stretch>
        </p:blipFill>
        <p:spPr>
          <a:xfrm>
            <a:off x="3848714" y="4141637"/>
            <a:ext cx="3429645" cy="1855952"/>
          </a:xfrm>
          <a:prstGeom prst="rect">
            <a:avLst/>
          </a:prstGeom>
        </p:spPr>
      </p:pic>
      <p:sp>
        <p:nvSpPr>
          <p:cNvPr id="19" name="TextBox 18">
            <a:extLst>
              <a:ext uri="{FF2B5EF4-FFF2-40B4-BE49-F238E27FC236}">
                <a16:creationId xmlns:a16="http://schemas.microsoft.com/office/drawing/2014/main" id="{B48ED260-4561-BC6C-564D-D9EF3A6D0DD8}"/>
              </a:ext>
            </a:extLst>
          </p:cNvPr>
          <p:cNvSpPr txBox="1"/>
          <p:nvPr/>
        </p:nvSpPr>
        <p:spPr>
          <a:xfrm>
            <a:off x="3758751" y="3932067"/>
            <a:ext cx="407899" cy="523220"/>
          </a:xfrm>
          <a:prstGeom prst="rect">
            <a:avLst/>
          </a:prstGeom>
          <a:solidFill>
            <a:schemeClr val="accent6">
              <a:lumMod val="60000"/>
              <a:lumOff val="40000"/>
            </a:schemeClr>
          </a:solidFill>
        </p:spPr>
        <p:txBody>
          <a:bodyPr wrap="square" rtlCol="0">
            <a:spAutoFit/>
          </a:bodyPr>
          <a:lstStyle/>
          <a:p>
            <a:r>
              <a:rPr lang="en-US" sz="2800" b="1" i="1" dirty="0"/>
              <a:t>4</a:t>
            </a:r>
          </a:p>
        </p:txBody>
      </p:sp>
      <p:pic>
        <p:nvPicPr>
          <p:cNvPr id="15" name="Picture 14">
            <a:extLst>
              <a:ext uri="{FF2B5EF4-FFF2-40B4-BE49-F238E27FC236}">
                <a16:creationId xmlns:a16="http://schemas.microsoft.com/office/drawing/2014/main" id="{E34B769C-4CCE-91D0-BD50-47BF3801B569}"/>
              </a:ext>
            </a:extLst>
          </p:cNvPr>
          <p:cNvPicPr>
            <a:picLocks noChangeAspect="1"/>
          </p:cNvPicPr>
          <p:nvPr/>
        </p:nvPicPr>
        <p:blipFill>
          <a:blip r:embed="rId6"/>
          <a:stretch>
            <a:fillRect/>
          </a:stretch>
        </p:blipFill>
        <p:spPr>
          <a:xfrm>
            <a:off x="239399" y="1570478"/>
            <a:ext cx="3429645" cy="1858522"/>
          </a:xfrm>
          <a:prstGeom prst="rect">
            <a:avLst/>
          </a:prstGeom>
        </p:spPr>
      </p:pic>
      <p:sp>
        <p:nvSpPr>
          <p:cNvPr id="16" name="TextBox 15">
            <a:extLst>
              <a:ext uri="{FF2B5EF4-FFF2-40B4-BE49-F238E27FC236}">
                <a16:creationId xmlns:a16="http://schemas.microsoft.com/office/drawing/2014/main" id="{78E98AF4-E4CA-10D8-3DC7-796FAF4DD41F}"/>
              </a:ext>
            </a:extLst>
          </p:cNvPr>
          <p:cNvSpPr txBox="1"/>
          <p:nvPr/>
        </p:nvSpPr>
        <p:spPr>
          <a:xfrm>
            <a:off x="119071" y="1356935"/>
            <a:ext cx="407899" cy="523220"/>
          </a:xfrm>
          <a:prstGeom prst="rect">
            <a:avLst/>
          </a:prstGeom>
          <a:solidFill>
            <a:schemeClr val="accent6">
              <a:lumMod val="60000"/>
              <a:lumOff val="40000"/>
            </a:schemeClr>
          </a:solidFill>
        </p:spPr>
        <p:txBody>
          <a:bodyPr wrap="square" rtlCol="0">
            <a:spAutoFit/>
          </a:bodyPr>
          <a:lstStyle/>
          <a:p>
            <a:r>
              <a:rPr lang="en-US" sz="2800" b="1" i="1" dirty="0"/>
              <a:t>1</a:t>
            </a:r>
          </a:p>
        </p:txBody>
      </p:sp>
      <p:sp>
        <p:nvSpPr>
          <p:cNvPr id="21" name="TextBox 20">
            <a:extLst>
              <a:ext uri="{FF2B5EF4-FFF2-40B4-BE49-F238E27FC236}">
                <a16:creationId xmlns:a16="http://schemas.microsoft.com/office/drawing/2014/main" id="{0420F40E-40BD-863D-5624-A1BFD8C7F2EF}"/>
              </a:ext>
            </a:extLst>
          </p:cNvPr>
          <p:cNvSpPr txBox="1"/>
          <p:nvPr/>
        </p:nvSpPr>
        <p:spPr>
          <a:xfrm>
            <a:off x="6855208" y="1186982"/>
            <a:ext cx="5480359" cy="5909310"/>
          </a:xfrm>
          <a:prstGeom prst="rect">
            <a:avLst/>
          </a:prstGeom>
          <a:noFill/>
        </p:spPr>
        <p:txBody>
          <a:bodyPr wrap="square">
            <a:spAutoFit/>
          </a:bodyPr>
          <a:lstStyle/>
          <a:p>
            <a:pPr marL="800100" marR="0" lvl="1" indent="-342900">
              <a:spcBef>
                <a:spcPts val="0"/>
              </a:spcBef>
              <a:spcAft>
                <a:spcPts val="0"/>
              </a:spcAft>
              <a:buFont typeface="+mj-lt"/>
              <a:buAutoNum type="arabicPeriod"/>
            </a:pPr>
            <a:r>
              <a:rPr lang="en-US" dirty="0">
                <a:effectLst/>
                <a:latin typeface="Arial" panose="020B0604020202020204" pitchFamily="34" charset="0"/>
                <a:ea typeface="Times New Roman" panose="02020603050405020304" pitchFamily="18" charset="0"/>
                <a:cs typeface="Arial" panose="020B0604020202020204" pitchFamily="34" charset="0"/>
              </a:rPr>
              <a:t>Store the container in a convenient location (under sink, on the countertop, or in the refrigerator or freezer)</a:t>
            </a:r>
          </a:p>
          <a:p>
            <a:pPr marL="800100" marR="0" lvl="1" indent="-342900">
              <a:spcBef>
                <a:spcPts val="0"/>
              </a:spcBef>
              <a:spcAft>
                <a:spcPts val="0"/>
              </a:spcAft>
              <a:buFont typeface="+mj-lt"/>
              <a:buAutoNum type="arabicPeriod"/>
            </a:pP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800100" lvl="1" indent="-342900">
              <a:buFont typeface="+mj-lt"/>
              <a:buAutoNum type="arabicPeriod"/>
            </a:pPr>
            <a:r>
              <a:rPr lang="en-US" dirty="0">
                <a:effectLst/>
                <a:latin typeface="Arial" panose="020B0604020202020204" pitchFamily="34" charset="0"/>
                <a:ea typeface="Times New Roman" panose="02020603050405020304" pitchFamily="18" charset="0"/>
                <a:cs typeface="Arial" panose="020B0604020202020204" pitchFamily="34" charset="0"/>
              </a:rPr>
              <a:t>Line the container with paper or a compostable bag</a:t>
            </a:r>
          </a:p>
          <a:p>
            <a:pPr marL="800100" lvl="1" indent="-342900">
              <a:buFont typeface="+mj-lt"/>
              <a:buAutoNum type="arabicPeriod"/>
            </a:pP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800100" lvl="1" indent="-342900">
              <a:buFont typeface="+mj-lt"/>
              <a:buAutoNum type="arabicPeriod"/>
            </a:pPr>
            <a:r>
              <a:rPr lang="en-US" dirty="0">
                <a:effectLst/>
                <a:latin typeface="Arial" panose="020B0604020202020204" pitchFamily="34" charset="0"/>
                <a:ea typeface="Times New Roman" panose="02020603050405020304" pitchFamily="18" charset="0"/>
                <a:cs typeface="Arial" panose="020B0604020202020204" pitchFamily="34" charset="0"/>
              </a:rPr>
              <a:t>Prepare the food scraps by:</a:t>
            </a:r>
          </a:p>
          <a:p>
            <a:pPr marL="1257300" lvl="2" indent="-342900">
              <a:buFont typeface="+mj-lt"/>
              <a:buAutoNum type="alphaLcPeriod"/>
            </a:pPr>
            <a:r>
              <a:rPr lang="en-US" dirty="0">
                <a:effectLst/>
                <a:latin typeface="Arial" panose="020B0604020202020204" pitchFamily="34" charset="0"/>
                <a:ea typeface="Times New Roman" panose="02020603050405020304" pitchFamily="18" charset="0"/>
                <a:cs typeface="Arial" panose="020B0604020202020204" pitchFamily="34" charset="0"/>
              </a:rPr>
              <a:t>Draining excess liquid</a:t>
            </a:r>
          </a:p>
          <a:p>
            <a:pPr marL="1257300" lvl="2" indent="-342900">
              <a:buFont typeface="+mj-lt"/>
              <a:buAutoNum type="alphaLcPeriod"/>
            </a:pPr>
            <a:r>
              <a:rPr lang="en-US" dirty="0">
                <a:latin typeface="Arial" panose="020B0604020202020204" pitchFamily="34" charset="0"/>
                <a:ea typeface="Times New Roman" panose="02020603050405020304" pitchFamily="18" charset="0"/>
                <a:cs typeface="Arial" panose="020B0604020202020204" pitchFamily="34" charset="0"/>
              </a:rPr>
              <a:t>R</a:t>
            </a:r>
            <a:r>
              <a:rPr lang="en-US" dirty="0">
                <a:effectLst/>
                <a:latin typeface="Arial" panose="020B0604020202020204" pitchFamily="34" charset="0"/>
                <a:ea typeface="Times New Roman" panose="02020603050405020304" pitchFamily="18" charset="0"/>
                <a:cs typeface="Arial" panose="020B0604020202020204" pitchFamily="34" charset="0"/>
              </a:rPr>
              <a:t>emoving stickers, twist ties, rubber bands, and plastic wraps</a:t>
            </a:r>
            <a:endParaRPr lang="en-US" dirty="0">
              <a:latin typeface="Arial" panose="020B0604020202020204" pitchFamily="34" charset="0"/>
              <a:ea typeface="Times New Roman" panose="02020603050405020304" pitchFamily="18" charset="0"/>
              <a:cs typeface="Arial" panose="020B0604020202020204" pitchFamily="34" charset="0"/>
            </a:endParaRPr>
          </a:p>
          <a:p>
            <a:pPr marL="1257300" lvl="2" indent="-342900">
              <a:buFont typeface="+mj-lt"/>
              <a:buAutoNum type="alphaLcPeriod"/>
            </a:pPr>
            <a:r>
              <a:rPr lang="en-US" dirty="0">
                <a:effectLst/>
                <a:latin typeface="Arial" panose="020B0604020202020204" pitchFamily="34" charset="0"/>
                <a:ea typeface="Times New Roman" panose="02020603050405020304" pitchFamily="18" charset="0"/>
                <a:cs typeface="Arial" panose="020B0604020202020204" pitchFamily="34" charset="0"/>
              </a:rPr>
              <a:t>Layering food-soiled napkins with food scraps</a:t>
            </a:r>
            <a:endParaRPr lang="en-US" dirty="0">
              <a:latin typeface="Arial" panose="020B0604020202020204" pitchFamily="34" charset="0"/>
              <a:ea typeface="Times New Roman" panose="02020603050405020304" pitchFamily="18" charset="0"/>
              <a:cs typeface="Arial" panose="020B0604020202020204" pitchFamily="34" charset="0"/>
            </a:endParaRPr>
          </a:p>
          <a:p>
            <a:pPr marL="1257300" lvl="2" indent="-342900">
              <a:buFont typeface="+mj-lt"/>
              <a:buAutoNum type="alphaLcPeriod"/>
            </a:pPr>
            <a:r>
              <a:rPr lang="en-US" dirty="0">
                <a:effectLst/>
                <a:latin typeface="Arial" panose="020B0604020202020204" pitchFamily="34" charset="0"/>
                <a:ea typeface="Times New Roman" panose="02020603050405020304" pitchFamily="18" charset="0"/>
                <a:cs typeface="Arial" panose="020B0604020202020204" pitchFamily="34" charset="0"/>
              </a:rPr>
              <a:t>Sprinkling baking soda on food scraps </a:t>
            </a:r>
            <a:endParaRPr lang="en-US" dirty="0">
              <a:effectLst/>
              <a:latin typeface="Arial" panose="020B0604020202020204" pitchFamily="34" charset="0"/>
              <a:ea typeface="Aptos" panose="020B0004020202020204" pitchFamily="34" charset="0"/>
              <a:cs typeface="Arial" panose="020B0604020202020204" pitchFamily="34" charset="0"/>
            </a:endParaRPr>
          </a:p>
          <a:p>
            <a:pPr marL="800100" lvl="1" indent="-342900">
              <a:buFont typeface="+mj-lt"/>
              <a:buAutoNum type="arabicPeriod"/>
            </a:pP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800100" lvl="1" indent="-342900">
              <a:buFont typeface="+mj-lt"/>
              <a:buAutoNum type="arabicPeriod"/>
            </a:pPr>
            <a:r>
              <a:rPr lang="en-US" dirty="0">
                <a:effectLst/>
                <a:latin typeface="Arial" panose="020B0604020202020204" pitchFamily="34" charset="0"/>
                <a:ea typeface="Times New Roman" panose="02020603050405020304" pitchFamily="18" charset="0"/>
                <a:cs typeface="Arial" panose="020B0604020202020204" pitchFamily="34" charset="0"/>
              </a:rPr>
              <a:t>FREQUENTLY empty the container into your property’s Organics container to avoid odor and pests</a:t>
            </a:r>
            <a:endParaRPr lang="en-US" dirty="0">
              <a:effectLst/>
              <a:latin typeface="Arial" panose="020B0604020202020204" pitchFamily="34" charset="0"/>
              <a:ea typeface="Aptos" panose="020B0004020202020204" pitchFamily="34" charset="0"/>
              <a:cs typeface="Arial" panose="020B0604020202020204" pitchFamily="34" charset="0"/>
            </a:endParaRPr>
          </a:p>
          <a:p>
            <a:pPr lvl="1"/>
            <a:endParaRPr lang="en-US" dirty="0">
              <a:effectLst/>
              <a:ea typeface="Times New Roman" panose="02020603050405020304" pitchFamily="18" charset="0"/>
              <a:cs typeface="Aptos" panose="020B0004020202020204" pitchFamily="34" charset="0"/>
            </a:endParaRPr>
          </a:p>
          <a:p>
            <a:pPr lvl="1"/>
            <a:endParaRPr lang="en-US" sz="1800" dirty="0">
              <a:effectLst/>
              <a:latin typeface="Helvetica Neue"/>
              <a:ea typeface="Times New Roman" panose="02020603050405020304" pitchFamily="18" charset="0"/>
              <a:cs typeface="Aptos" panose="020B0004020202020204" pitchFamily="34" charset="0"/>
            </a:endParaRPr>
          </a:p>
          <a:p>
            <a:pPr marR="0" lvl="1">
              <a:spcBef>
                <a:spcPts val="0"/>
              </a:spcBef>
              <a:spcAft>
                <a:spcPts val="0"/>
              </a:spcAft>
            </a:pPr>
            <a:endParaRPr lang="en-US" sz="1800" dirty="0">
              <a:effectLst/>
              <a:ea typeface="Times New Roman" panose="02020603050405020304" pitchFamily="18" charset="0"/>
              <a:cs typeface="Aptos" panose="020B0004020202020204" pitchFamily="34" charset="0"/>
            </a:endParaRPr>
          </a:p>
        </p:txBody>
      </p:sp>
      <p:pic>
        <p:nvPicPr>
          <p:cNvPr id="12" name="Picture 11">
            <a:extLst>
              <a:ext uri="{FF2B5EF4-FFF2-40B4-BE49-F238E27FC236}">
                <a16:creationId xmlns:a16="http://schemas.microsoft.com/office/drawing/2014/main" id="{528663B3-AF16-A360-A6F7-5071A039C645}"/>
              </a:ext>
            </a:extLst>
          </p:cNvPr>
          <p:cNvPicPr>
            <a:picLocks noChangeAspect="1"/>
          </p:cNvPicPr>
          <p:nvPr/>
        </p:nvPicPr>
        <p:blipFill>
          <a:blip r:embed="rId7"/>
          <a:stretch>
            <a:fillRect/>
          </a:stretch>
        </p:blipFill>
        <p:spPr>
          <a:xfrm>
            <a:off x="3819958" y="1533499"/>
            <a:ext cx="3458401" cy="1874898"/>
          </a:xfrm>
          <a:prstGeom prst="rect">
            <a:avLst/>
          </a:prstGeom>
        </p:spPr>
      </p:pic>
      <p:sp>
        <p:nvSpPr>
          <p:cNvPr id="13" name="TextBox 12">
            <a:extLst>
              <a:ext uri="{FF2B5EF4-FFF2-40B4-BE49-F238E27FC236}">
                <a16:creationId xmlns:a16="http://schemas.microsoft.com/office/drawing/2014/main" id="{98AB0DD1-CAB7-4AC0-84AA-2200EB0E48A7}"/>
              </a:ext>
            </a:extLst>
          </p:cNvPr>
          <p:cNvSpPr txBox="1"/>
          <p:nvPr/>
        </p:nvSpPr>
        <p:spPr>
          <a:xfrm>
            <a:off x="3691089" y="1356935"/>
            <a:ext cx="407899" cy="523220"/>
          </a:xfrm>
          <a:prstGeom prst="rect">
            <a:avLst/>
          </a:prstGeom>
          <a:solidFill>
            <a:schemeClr val="accent6">
              <a:lumMod val="60000"/>
              <a:lumOff val="40000"/>
            </a:schemeClr>
          </a:solidFill>
        </p:spPr>
        <p:txBody>
          <a:bodyPr wrap="square" rtlCol="0">
            <a:spAutoFit/>
          </a:bodyPr>
          <a:lstStyle/>
          <a:p>
            <a:r>
              <a:rPr lang="en-US" sz="2800" b="1" i="1" dirty="0"/>
              <a:t>2</a:t>
            </a:r>
          </a:p>
        </p:txBody>
      </p:sp>
      <p:pic>
        <p:nvPicPr>
          <p:cNvPr id="6" name="Picture 5">
            <a:extLst>
              <a:ext uri="{FF2B5EF4-FFF2-40B4-BE49-F238E27FC236}">
                <a16:creationId xmlns:a16="http://schemas.microsoft.com/office/drawing/2014/main" id="{99C90FF3-7ACC-746D-A7C1-9D417AED1CCF}"/>
              </a:ext>
            </a:extLst>
          </p:cNvPr>
          <p:cNvPicPr>
            <a:picLocks noChangeAspect="1"/>
          </p:cNvPicPr>
          <p:nvPr/>
        </p:nvPicPr>
        <p:blipFill>
          <a:blip r:embed="rId8"/>
          <a:stretch>
            <a:fillRect/>
          </a:stretch>
        </p:blipFill>
        <p:spPr>
          <a:xfrm>
            <a:off x="217352" y="4125066"/>
            <a:ext cx="3473737" cy="1882566"/>
          </a:xfrm>
          <a:prstGeom prst="rect">
            <a:avLst/>
          </a:prstGeom>
        </p:spPr>
      </p:pic>
      <p:sp>
        <p:nvSpPr>
          <p:cNvPr id="7" name="TextBox 6">
            <a:extLst>
              <a:ext uri="{FF2B5EF4-FFF2-40B4-BE49-F238E27FC236}">
                <a16:creationId xmlns:a16="http://schemas.microsoft.com/office/drawing/2014/main" id="{AFAEAC93-D2D7-B6E1-B0AF-E381E4643741}"/>
              </a:ext>
            </a:extLst>
          </p:cNvPr>
          <p:cNvSpPr txBox="1"/>
          <p:nvPr/>
        </p:nvSpPr>
        <p:spPr>
          <a:xfrm>
            <a:off x="110037" y="3932067"/>
            <a:ext cx="407899" cy="523220"/>
          </a:xfrm>
          <a:prstGeom prst="rect">
            <a:avLst/>
          </a:prstGeom>
          <a:solidFill>
            <a:schemeClr val="accent6">
              <a:lumMod val="60000"/>
              <a:lumOff val="40000"/>
            </a:schemeClr>
          </a:solidFill>
        </p:spPr>
        <p:txBody>
          <a:bodyPr wrap="square" rtlCol="0">
            <a:spAutoFit/>
          </a:bodyPr>
          <a:lstStyle/>
          <a:p>
            <a:r>
              <a:rPr lang="en-US" sz="2800" b="1" i="1" dirty="0"/>
              <a:t>3</a:t>
            </a:r>
          </a:p>
        </p:txBody>
      </p:sp>
    </p:spTree>
    <p:extLst>
      <p:ext uri="{BB962C8B-B14F-4D97-AF65-F5344CB8AC3E}">
        <p14:creationId xmlns:p14="http://schemas.microsoft.com/office/powerpoint/2010/main" val="20541226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a:cxnSpLocks/>
          </p:cNvCxnSpPr>
          <p:nvPr/>
        </p:nvCxnSpPr>
        <p:spPr>
          <a:xfrm flipH="1" flipV="1">
            <a:off x="824460" y="6236404"/>
            <a:ext cx="10493114" cy="119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6571FE66-0E45-1F18-4CF0-3D623562921B}"/>
              </a:ext>
            </a:extLst>
          </p:cNvPr>
          <p:cNvPicPr>
            <a:picLocks noChangeAspect="1"/>
          </p:cNvPicPr>
          <p:nvPr/>
        </p:nvPicPr>
        <p:blipFill>
          <a:blip r:embed="rId3"/>
          <a:stretch>
            <a:fillRect/>
          </a:stretch>
        </p:blipFill>
        <p:spPr>
          <a:xfrm>
            <a:off x="631623" y="2185972"/>
            <a:ext cx="5781347" cy="3901602"/>
          </a:xfrm>
          <a:prstGeom prst="rect">
            <a:avLst/>
          </a:prstGeom>
        </p:spPr>
      </p:pic>
      <p:sp>
        <p:nvSpPr>
          <p:cNvPr id="4101" name="Slide Number Placeholder 5"/>
          <p:cNvSpPr>
            <a:spLocks noGrp="1"/>
          </p:cNvSpPr>
          <p:nvPr>
            <p:ph type="sldNum" sz="quarter" idx="12"/>
          </p:nvPr>
        </p:nvSpPr>
        <p:spPr bwMode="auto">
          <a:xfrm>
            <a:off x="1855788" y="6248401"/>
            <a:ext cx="3540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4251A4C-BE8A-4D3F-B670-FFFDD555A216}" type="slidenum">
              <a:rPr lang="en-US" altLang="en-US">
                <a:latin typeface="Times New Roman" panose="02020603050405020304" pitchFamily="18" charset="0"/>
              </a:rPr>
              <a:pPr eaLnBrk="1" hangingPunct="1"/>
              <a:t>9</a:t>
            </a:fld>
            <a:endParaRPr lang="en-US" altLang="en-US">
              <a:latin typeface="Times New Roman" panose="02020603050405020304" pitchFamily="18" charset="0"/>
            </a:endParaRPr>
          </a:p>
        </p:txBody>
      </p:sp>
      <p:pic>
        <p:nvPicPr>
          <p:cNvPr id="4102" name="Picture 4" descr="saccty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65486" y="6397230"/>
            <a:ext cx="9969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Box 2"/>
          <p:cNvSpPr txBox="1">
            <a:spLocks noChangeArrowheads="1"/>
          </p:cNvSpPr>
          <p:nvPr/>
        </p:nvSpPr>
        <p:spPr bwMode="auto">
          <a:xfrm>
            <a:off x="824460" y="370330"/>
            <a:ext cx="8305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dirty="0">
                <a:cs typeface="Arial" panose="020B0604020202020204" pitchFamily="34" charset="0"/>
              </a:rPr>
              <a:t>Countertop Kitchen Pail for Organics</a:t>
            </a:r>
          </a:p>
        </p:txBody>
      </p:sp>
      <p:sp>
        <p:nvSpPr>
          <p:cNvPr id="2" name="Rectangle 1"/>
          <p:cNvSpPr/>
          <p:nvPr/>
        </p:nvSpPr>
        <p:spPr>
          <a:xfrm flipV="1">
            <a:off x="824460" y="981713"/>
            <a:ext cx="10493114" cy="45719"/>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3" name="Picture 22"/>
          <p:cNvPicPr>
            <a:picLocks noChangeAspect="1"/>
          </p:cNvPicPr>
          <p:nvPr/>
        </p:nvPicPr>
        <p:blipFill>
          <a:blip r:embed="rId5"/>
          <a:stretch>
            <a:fillRect/>
          </a:stretch>
        </p:blipFill>
        <p:spPr>
          <a:xfrm>
            <a:off x="8494968" y="397680"/>
            <a:ext cx="1792033" cy="472377"/>
          </a:xfrm>
          <a:prstGeom prst="rect">
            <a:avLst/>
          </a:prstGeom>
        </p:spPr>
      </p:pic>
      <p:sp>
        <p:nvSpPr>
          <p:cNvPr id="25" name="Subtitle 1"/>
          <p:cNvSpPr txBox="1">
            <a:spLocks/>
          </p:cNvSpPr>
          <p:nvPr/>
        </p:nvSpPr>
        <p:spPr>
          <a:xfrm>
            <a:off x="412230" y="1239582"/>
            <a:ext cx="11367540" cy="671949"/>
          </a:xfrm>
          <a:prstGeom prst="rect">
            <a:avLst/>
          </a:prstGeom>
          <a:noFill/>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457200" indent="-342900">
              <a:spcBef>
                <a:spcPct val="20000"/>
              </a:spcBef>
              <a:buFont typeface="Arial" panose="020B0604020202020204" pitchFamily="34" charset="0"/>
              <a:buChar char="•"/>
            </a:pPr>
            <a:endParaRPr lang="en-US" sz="2000" u="sng" kern="0" spc="10" dirty="0">
              <a:solidFill>
                <a:srgbClr val="467886"/>
              </a:solidFill>
              <a:highlight>
                <a:srgbClr val="FFFFFF"/>
              </a:highlight>
              <a:latin typeface="+mn-lt"/>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endParaRPr>
          </a:p>
          <a:p>
            <a:pPr marL="114300">
              <a:spcBef>
                <a:spcPct val="20000"/>
              </a:spcBef>
            </a:pPr>
            <a:r>
              <a:rPr lang="en-US" sz="2000" u="sng" kern="0" spc="10" dirty="0">
                <a:solidFill>
                  <a:schemeClr val="accent6">
                    <a:lumMod val="50000"/>
                  </a:schemeClr>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hlinkClick r:id="rId6">
                  <a:extLst>
                    <a:ext uri="{A12FA001-AC4F-418D-AE19-62706E023703}">
                      <ahyp:hlinkClr xmlns:ahyp="http://schemas.microsoft.com/office/drawing/2018/hyperlinkcolor" val="tx"/>
                    </a:ext>
                  </a:extLst>
                </a:hlinkClick>
              </a:rPr>
              <a:t>10863 Gold Center Dr., Rancho Cordova, CA 95670 </a:t>
            </a:r>
            <a:r>
              <a:rPr lang="en-US" sz="2000" kern="0" spc="10" dirty="0">
                <a:solidFill>
                  <a:srgbClr val="333333"/>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a:t>
            </a:r>
            <a:r>
              <a:rPr lang="en-US" sz="2000" kern="0" spc="10" dirty="0">
                <a:solidFill>
                  <a:schemeClr val="tx1"/>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 Monday-Friday, 8AM-4PM, closed holidays</a:t>
            </a:r>
          </a:p>
          <a:p>
            <a:pPr marL="1028700" lvl="2">
              <a:spcBef>
                <a:spcPct val="20000"/>
              </a:spcBef>
            </a:pPr>
            <a:r>
              <a:rPr lang="en-US" sz="2000" kern="0" spc="10" dirty="0">
                <a:effectLst/>
                <a:highlight>
                  <a:srgbClr val="FFFFFF"/>
                </a:highlight>
                <a:ea typeface="Times New Roman" panose="02020603050405020304" pitchFamily="18" charset="0"/>
                <a:cs typeface="Arial" panose="020B0604020202020204" pitchFamily="34" charset="0"/>
              </a:rPr>
              <a:t>			            (Free - While supplies last)</a:t>
            </a:r>
          </a:p>
        </p:txBody>
      </p:sp>
      <p:pic>
        <p:nvPicPr>
          <p:cNvPr id="8" name="Picture 7">
            <a:extLst>
              <a:ext uri="{FF2B5EF4-FFF2-40B4-BE49-F238E27FC236}">
                <a16:creationId xmlns:a16="http://schemas.microsoft.com/office/drawing/2014/main" id="{C5CC00A2-5BE6-BDE9-6316-83DBF7BC7C0C}"/>
              </a:ext>
            </a:extLst>
          </p:cNvPr>
          <p:cNvPicPr>
            <a:picLocks noChangeAspect="1"/>
          </p:cNvPicPr>
          <p:nvPr/>
        </p:nvPicPr>
        <p:blipFill>
          <a:blip r:embed="rId7"/>
          <a:stretch>
            <a:fillRect/>
          </a:stretch>
        </p:blipFill>
        <p:spPr>
          <a:xfrm>
            <a:off x="7668175" y="2768169"/>
            <a:ext cx="3276600" cy="2600325"/>
          </a:xfrm>
          <a:prstGeom prst="rect">
            <a:avLst/>
          </a:prstGeom>
        </p:spPr>
      </p:pic>
    </p:spTree>
    <p:extLst>
      <p:ext uri="{BB962C8B-B14F-4D97-AF65-F5344CB8AC3E}">
        <p14:creationId xmlns:p14="http://schemas.microsoft.com/office/powerpoint/2010/main" val="2973571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0829CAA918894798E0743279D6186A" ma:contentTypeVersion="2" ma:contentTypeDescription="Create a new document." ma:contentTypeScope="" ma:versionID="5749496b2563596fb34110e289b67bfd">
  <xsd:schema xmlns:xsd="http://www.w3.org/2001/XMLSchema" xmlns:xs="http://www.w3.org/2001/XMLSchema" xmlns:p="http://schemas.microsoft.com/office/2006/metadata/properties" xmlns:ns1="http://schemas.microsoft.com/sharepoint/v3" xmlns:ns2="23bdcba9-6401-41df-b0ad-e0095ca5e625" targetNamespace="http://schemas.microsoft.com/office/2006/metadata/properties" ma:root="true" ma:fieldsID="fa68d1e263b95f407b1daf92ae227002" ns1:_="" ns2:_="">
    <xsd:import namespace="http://schemas.microsoft.com/sharepoint/v3"/>
    <xsd:import namespace="23bdcba9-6401-41df-b0ad-e0095ca5e625"/>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3bdcba9-6401-41df-b0ad-e0095ca5e625"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561010B-700A-47E9-B555-6990EA9EFACF}"/>
</file>

<file path=customXml/itemProps2.xml><?xml version="1.0" encoding="utf-8"?>
<ds:datastoreItem xmlns:ds="http://schemas.openxmlformats.org/officeDocument/2006/customXml" ds:itemID="{13A0BE33-746A-4E7F-95EC-A42792010E40}"/>
</file>

<file path=customXml/itemProps3.xml><?xml version="1.0" encoding="utf-8"?>
<ds:datastoreItem xmlns:ds="http://schemas.openxmlformats.org/officeDocument/2006/customXml" ds:itemID="{BBD06A0C-A664-4DBE-AA6A-0F18D7054AA9}"/>
</file>

<file path=docMetadata/LabelInfo.xml><?xml version="1.0" encoding="utf-8"?>
<clbl:labelList xmlns:clbl="http://schemas.microsoft.com/office/2020/mipLabelMetadata">
  <clbl:label id="{c13dd1c7-22d1-431c-a46c-2d140b414506}" enabled="1" method="Standard" siteId="{2b077431-a3b0-4b1c-bb77-f66a1132daa2}" contentBits="0" removed="0"/>
</clbl:labelList>
</file>

<file path=docProps/app.xml><?xml version="1.0" encoding="utf-8"?>
<Properties xmlns="http://schemas.openxmlformats.org/officeDocument/2006/extended-properties" xmlns:vt="http://schemas.openxmlformats.org/officeDocument/2006/docPropsVTypes">
  <TotalTime>1130</TotalTime>
  <Words>584</Words>
  <Application>Microsoft Office PowerPoint</Application>
  <PresentationFormat>Widescreen</PresentationFormat>
  <Paragraphs>95</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Aptos</vt:lpstr>
      <vt:lpstr>Aptos Display</vt:lpstr>
      <vt:lpstr>Arial</vt:lpstr>
      <vt:lpstr>Helvetica Neue</vt:lpstr>
      <vt:lpstr>Times New Roman</vt:lpstr>
      <vt:lpstr>Office Theme</vt:lpstr>
      <vt:lpstr>PowerPoint Presentation</vt:lpstr>
      <vt:lpstr>Organics, Recycling, and Garbage Collection  at Multifamily Properties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more information, please visit:  SacGreenTeam.com   </vt:lpstr>
    </vt:vector>
  </TitlesOfParts>
  <Company>County of Sacramento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Flores. Emely</dc:creator>
  <cp:lastModifiedBy>Tarverdyan. Nellie</cp:lastModifiedBy>
  <cp:revision>96</cp:revision>
  <dcterms:created xsi:type="dcterms:W3CDTF">2024-05-01T19:34:12Z</dcterms:created>
  <dcterms:modified xsi:type="dcterms:W3CDTF">2024-08-13T20:21:24Z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0x010100040829CAA918894798E0743279D6186A</vt:lpwstr>
  </property>
</Properties>
</file>